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sldIdLst>
    <p:sldId id="256" r:id="rId2"/>
    <p:sldId id="443" r:id="rId3"/>
    <p:sldId id="420" r:id="rId4"/>
    <p:sldId id="430" r:id="rId5"/>
    <p:sldId id="442" r:id="rId6"/>
    <p:sldId id="444" r:id="rId7"/>
    <p:sldId id="421" r:id="rId8"/>
    <p:sldId id="271" r:id="rId9"/>
    <p:sldId id="436" r:id="rId10"/>
    <p:sldId id="437" r:id="rId11"/>
    <p:sldId id="438" r:id="rId12"/>
    <p:sldId id="431" r:id="rId13"/>
    <p:sldId id="439" r:id="rId14"/>
    <p:sldId id="445" r:id="rId15"/>
    <p:sldId id="441" r:id="rId16"/>
    <p:sldId id="422" r:id="rId17"/>
    <p:sldId id="423" r:id="rId18"/>
    <p:sldId id="432" r:id="rId19"/>
    <p:sldId id="426" r:id="rId20"/>
    <p:sldId id="446" r:id="rId21"/>
    <p:sldId id="449" r:id="rId22"/>
    <p:sldId id="447" r:id="rId23"/>
    <p:sldId id="448" r:id="rId24"/>
    <p:sldId id="427" r:id="rId25"/>
    <p:sldId id="428" r:id="rId26"/>
    <p:sldId id="42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74" autoAdjust="0"/>
    <p:restoredTop sz="95921"/>
  </p:normalViewPr>
  <p:slideViewPr>
    <p:cSldViewPr snapToGrid="0">
      <p:cViewPr>
        <p:scale>
          <a:sx n="103" d="100"/>
          <a:sy n="103" d="100"/>
        </p:scale>
        <p:origin x="104" y="72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2805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FDE934FF-F4E1-47C5-9CA5-30A81DDE2BE4}" type="datetimeFigureOut">
              <a:rPr lang="en-US" smtClean="0"/>
              <a:t>10/14/20</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152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8" r:id="rId12"/>
    <p:sldLayoutId id="2147483689" r:id="rId13"/>
    <p:sldLayoutId id="2147483690" r:id="rId14"/>
    <p:sldLayoutId id="2147483691" r:id="rId15"/>
    <p:sldLayoutId id="2147483692" r:id="rId16"/>
    <p:sldLayoutId id="2147483693" r:id="rId17"/>
    <p:sldLayoutId id="2147483695" r:id="rId18"/>
    <p:sldLayoutId id="2147483696"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ags" Target="../tags/tag4.xml"/><Relationship Id="rId5" Type="http://schemas.openxmlformats.org/officeDocument/2006/relationships/image" Target="../media/image22.png"/><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9.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slide" Target="slide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slide" Target="slide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9.xml"/><Relationship Id="rId7" Type="http://schemas.openxmlformats.org/officeDocument/2006/relationships/image" Target="../media/image2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BE498A1E-D8B0-4CD0-B42E-65FB0A5678B1}"/>
              </a:ext>
            </a:extLst>
          </p:cNvPr>
          <p:cNvGrpSpPr/>
          <p:nvPr/>
        </p:nvGrpSpPr>
        <p:grpSpPr>
          <a:xfrm>
            <a:off x="569292" y="5436357"/>
            <a:ext cx="6619669" cy="625662"/>
            <a:chOff x="635696" y="5777557"/>
            <a:chExt cx="6619669" cy="625662"/>
          </a:xfrm>
        </p:grpSpPr>
        <p:sp>
          <p:nvSpPr>
            <p:cNvPr id="14" name="TextBox 13">
              <a:extLst>
                <a:ext uri="{FF2B5EF4-FFF2-40B4-BE49-F238E27FC236}">
                  <a16:creationId xmlns:a16="http://schemas.microsoft.com/office/drawing/2014/main" id="{DF166F6B-B975-4F3C-BCF2-9971086140FB}"/>
                </a:ext>
              </a:extLst>
            </p:cNvPr>
            <p:cNvSpPr txBox="1"/>
            <p:nvPr/>
          </p:nvSpPr>
          <p:spPr>
            <a:xfrm>
              <a:off x="635696" y="5777557"/>
              <a:ext cx="6619669" cy="338554"/>
            </a:xfrm>
            <a:prstGeom prst="rect">
              <a:avLst/>
            </a:prstGeom>
            <a:noFill/>
          </p:spPr>
          <p:txBody>
            <a:bodyPr wrap="square" rtlCol="0" anchor="ctr">
              <a:spAutoFit/>
            </a:bodyPr>
            <a:lstStyle/>
            <a:p>
              <a:r>
                <a:rPr lang="en-US" sz="1600" b="1" i="1" dirty="0">
                  <a:solidFill>
                    <a:schemeClr val="bg1"/>
                  </a:solidFill>
                  <a:cs typeface="Arial" pitchFamily="34" charset="0"/>
                </a:rPr>
                <a:t>Group 28:</a:t>
              </a:r>
            </a:p>
          </p:txBody>
        </p:sp>
        <p:sp>
          <p:nvSpPr>
            <p:cNvPr id="125" name="TextBox 124">
              <a:extLst>
                <a:ext uri="{FF2B5EF4-FFF2-40B4-BE49-F238E27FC236}">
                  <a16:creationId xmlns:a16="http://schemas.microsoft.com/office/drawing/2014/main" id="{E5CB0735-90D2-4B58-81A2-47E7B847447A}"/>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chemeClr val="bg1"/>
                  </a:solidFill>
                  <a:cs typeface="Arial" pitchFamily="34" charset="0"/>
                </a:rPr>
                <a:t>Xin</a:t>
              </a:r>
              <a:r>
                <a:rPr lang="en-GB" sz="1600" dirty="0"/>
                <a:t> </a:t>
              </a:r>
              <a:r>
                <a:rPr lang="en-GB" sz="1600" dirty="0">
                  <a:solidFill>
                    <a:schemeClr val="bg1"/>
                  </a:solidFill>
                  <a:cs typeface="Arial" pitchFamily="34" charset="0"/>
                </a:rPr>
                <a:t>Li, </a:t>
              </a:r>
              <a:r>
                <a:rPr lang="en-GB" sz="1600" dirty="0" err="1">
                  <a:solidFill>
                    <a:schemeClr val="bg1"/>
                  </a:solidFill>
                  <a:cs typeface="Arial" pitchFamily="34" charset="0"/>
                </a:rPr>
                <a:t>Xinhui</a:t>
              </a:r>
              <a:r>
                <a:rPr lang="en-GB" sz="1600" dirty="0">
                  <a:solidFill>
                    <a:schemeClr val="bg1"/>
                  </a:solidFill>
                  <a:cs typeface="Arial" pitchFamily="34" charset="0"/>
                </a:rPr>
                <a:t> LU, </a:t>
              </a:r>
              <a:r>
                <a:rPr lang="en-GB" sz="1600" dirty="0" err="1">
                  <a:solidFill>
                    <a:schemeClr val="bg1"/>
                  </a:solidFill>
                  <a:cs typeface="Arial" pitchFamily="34" charset="0"/>
                </a:rPr>
                <a:t>Ziyan</a:t>
              </a:r>
              <a:r>
                <a:rPr lang="en-GB" sz="1600" dirty="0">
                  <a:solidFill>
                    <a:schemeClr val="bg1"/>
                  </a:solidFill>
                  <a:cs typeface="Arial" pitchFamily="34" charset="0"/>
                </a:rPr>
                <a:t> Zhao, Bing Yuan, Raelene Huang</a:t>
              </a:r>
              <a:endParaRPr lang="en-AU" sz="1600" dirty="0">
                <a:solidFill>
                  <a:schemeClr val="bg1"/>
                </a:solidFill>
                <a:cs typeface="Arial" pitchFamily="34" charset="0"/>
              </a:endParaRPr>
            </a:p>
          </p:txBody>
        </p:sp>
      </p:gr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966" t="5486" r="1242" b="803"/>
          <a:stretch>
            <a:fillRect/>
          </a:stretch>
        </p:blipFill>
        <p:spPr>
          <a:xfrm>
            <a:off x="3607293" y="525470"/>
            <a:ext cx="1829529" cy="1012154"/>
          </a:xfrm>
          <a:prstGeom prst="rect">
            <a:avLst/>
          </a:prstGeom>
        </p:spPr>
      </p:pic>
      <p:sp>
        <p:nvSpPr>
          <p:cNvPr id="5" name="Rectangles 4"/>
          <p:cNvSpPr/>
          <p:nvPr/>
        </p:nvSpPr>
        <p:spPr>
          <a:xfrm rot="15480000">
            <a:off x="3249930" y="3925570"/>
            <a:ext cx="68199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8187690"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rot="6000000">
            <a:off x="8306435" y="417703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2809875"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E8FD917-CA87-054A-96BB-1F6A4C4D6AE4}"/>
              </a:ext>
            </a:extLst>
          </p:cNvPr>
          <p:cNvGrpSpPr/>
          <p:nvPr/>
        </p:nvGrpSpPr>
        <p:grpSpPr>
          <a:xfrm>
            <a:off x="4335798" y="1919782"/>
            <a:ext cx="3756755" cy="4392576"/>
            <a:chOff x="5788606" y="1778272"/>
            <a:chExt cx="3756755" cy="4392576"/>
          </a:xfrm>
        </p:grpSpPr>
        <p:pic>
          <p:nvPicPr>
            <p:cNvPr id="7" name="Picture 6" descr="call:email">
              <a:hlinkClick r:id="rId4" action="ppaction://hlinksldjump"/>
            </p:cNvPr>
            <p:cNvPicPr>
              <a:picLocks noChangeAspect="1"/>
            </p:cNvPicPr>
            <p:nvPr/>
          </p:nvPicPr>
          <p:blipFill rotWithShape="1">
            <a:blip r:embed="rId5"/>
            <a:srcRect l="62996"/>
            <a:stretch/>
          </p:blipFill>
          <p:spPr>
            <a:xfrm>
              <a:off x="5788606" y="1778272"/>
              <a:ext cx="3606118" cy="4392576"/>
            </a:xfrm>
            <a:prstGeom prst="rect">
              <a:avLst/>
            </a:prstGeom>
          </p:spPr>
        </p:pic>
        <p:sp>
          <p:nvSpPr>
            <p:cNvPr id="11" name="Text Box 10"/>
            <p:cNvSpPr txBox="1"/>
            <p:nvPr/>
          </p:nvSpPr>
          <p:spPr>
            <a:xfrm>
              <a:off x="8461416" y="3944080"/>
              <a:ext cx="1083945" cy="368300"/>
            </a:xfrm>
            <a:prstGeom prst="rect">
              <a:avLst/>
            </a:prstGeom>
            <a:solidFill>
              <a:schemeClr val="bg1"/>
            </a:solid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sz="900" dirty="0"/>
            </a:p>
          </p:txBody>
        </p:sp>
      </p:grpSp>
      <p:sp>
        <p:nvSpPr>
          <p:cNvPr id="12" name="Text Box 11"/>
          <p:cNvSpPr txBox="1"/>
          <p:nvPr/>
        </p:nvSpPr>
        <p:spPr>
          <a:xfrm>
            <a:off x="1049020" y="5687695"/>
            <a:ext cx="1035050" cy="324000"/>
          </a:xfrm>
          <a:prstGeom prst="rect">
            <a:avLst/>
          </a:prstGeom>
          <a:solidFill>
            <a:schemeClr val="bg1"/>
          </a:solidFill>
        </p:spPr>
        <p:txBody>
          <a:bodyPr wrap="square" rtlCol="0">
            <a:spAutoFit/>
          </a:bodyPr>
          <a:lstStyle/>
          <a:p>
            <a:r>
              <a:rPr lang="en-US" sz="1100"/>
              <a:t>Call</a:t>
            </a:r>
            <a:endParaRPr lang="zh-CN" altLang="en-US" sz="1100"/>
          </a:p>
        </p:txBody>
      </p:sp>
      <p:sp>
        <p:nvSpPr>
          <p:cNvPr id="13" name="Text Box 12"/>
          <p:cNvSpPr txBox="1"/>
          <p:nvPr/>
        </p:nvSpPr>
        <p:spPr>
          <a:xfrm>
            <a:off x="1943100" y="5687695"/>
            <a:ext cx="866775" cy="324000"/>
          </a:xfrm>
          <a:prstGeom prst="rect">
            <a:avLst/>
          </a:prstGeom>
          <a:solidFill>
            <a:schemeClr val="bg1"/>
          </a:solidFill>
        </p:spPr>
        <p:txBody>
          <a:bodyPr wrap="square" rtlCol="0">
            <a:spAutoFit/>
          </a:bodyPr>
          <a:lstStyle/>
          <a:p>
            <a:r>
              <a:rPr lang="en-US" sz="1000"/>
              <a:t>Not Call</a:t>
            </a:r>
          </a:p>
        </p:txBody>
      </p:sp>
      <p:sp>
        <p:nvSpPr>
          <p:cNvPr id="14" name="Text Box 13"/>
          <p:cNvSpPr txBox="1"/>
          <p:nvPr/>
        </p:nvSpPr>
        <p:spPr>
          <a:xfrm>
            <a:off x="6606540" y="5727065"/>
            <a:ext cx="700405" cy="245110"/>
          </a:xfrm>
          <a:prstGeom prst="rect">
            <a:avLst/>
          </a:prstGeom>
          <a:solidFill>
            <a:schemeClr val="bg1"/>
          </a:solidFill>
        </p:spPr>
        <p:txBody>
          <a:bodyPr wrap="square" rtlCol="0">
            <a:spAutoFit/>
          </a:bodyPr>
          <a:lstStyle/>
          <a:p>
            <a:r>
              <a:rPr lang="en-US" sz="1000"/>
              <a:t>Email</a:t>
            </a:r>
          </a:p>
        </p:txBody>
      </p:sp>
      <p:sp>
        <p:nvSpPr>
          <p:cNvPr id="15" name="Text Box 14"/>
          <p:cNvSpPr txBox="1"/>
          <p:nvPr/>
        </p:nvSpPr>
        <p:spPr>
          <a:xfrm>
            <a:off x="7306945" y="5727065"/>
            <a:ext cx="1033145" cy="245110"/>
          </a:xfrm>
          <a:prstGeom prst="rect">
            <a:avLst/>
          </a:prstGeom>
          <a:solidFill>
            <a:schemeClr val="bg1"/>
          </a:solidFill>
        </p:spPr>
        <p:txBody>
          <a:bodyPr wrap="square" rtlCol="0">
            <a:spAutoFit/>
          </a:bodyPr>
          <a:lstStyle/>
          <a:p>
            <a:r>
              <a:rPr lang="en-US" sz="1000"/>
              <a:t>Not email</a:t>
            </a:r>
            <a:endParaRPr lang="en-US"/>
          </a:p>
        </p:txBody>
      </p:sp>
      <p:sp>
        <p:nvSpPr>
          <p:cNvPr id="10" name="Oval 9">
            <a:hlinkClick r:id="rId4" action="ppaction://hlinksldjump"/>
          </p:cNvPr>
          <p:cNvSpPr/>
          <p:nvPr/>
        </p:nvSpPr>
        <p:spPr>
          <a:xfrm>
            <a:off x="1983105" y="4999990"/>
            <a:ext cx="786130" cy="11703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ll:email">
            <a:hlinkClick r:id="rId4" action="ppaction://hlinksldjump"/>
            <a:extLst>
              <a:ext uri="{FF2B5EF4-FFF2-40B4-BE49-F238E27FC236}">
                <a16:creationId xmlns:a16="http://schemas.microsoft.com/office/drawing/2014/main" id="{AFC2E75B-FBA8-034B-A28E-5124EE639675}"/>
              </a:ext>
            </a:extLst>
          </p:cNvPr>
          <p:cNvPicPr>
            <a:picLocks noChangeAspect="1"/>
          </p:cNvPicPr>
          <p:nvPr/>
        </p:nvPicPr>
        <p:blipFill rotWithShape="1">
          <a:blip r:embed="rId5"/>
          <a:srcRect r="60951"/>
          <a:stretch/>
        </p:blipFill>
        <p:spPr>
          <a:xfrm>
            <a:off x="-198208" y="1930672"/>
            <a:ext cx="3805501" cy="4392576"/>
          </a:xfrm>
          <a:prstGeom prst="rect">
            <a:avLst/>
          </a:prstGeom>
        </p:spPr>
      </p:pic>
      <p:sp>
        <p:nvSpPr>
          <p:cNvPr id="8" name="Text Box 7"/>
          <p:cNvSpPr txBox="1"/>
          <p:nvPr/>
        </p:nvSpPr>
        <p:spPr>
          <a:xfrm>
            <a:off x="3255229" y="4085590"/>
            <a:ext cx="958415" cy="368300"/>
          </a:xfrm>
          <a:prstGeom prst="rect">
            <a:avLst/>
          </a:prstGeom>
          <a:solidFill>
            <a:schemeClr val="bg1"/>
          </a:solidFill>
        </p:spPr>
        <p:txBody>
          <a:bodyPr wrap="square" rtlCol="0" anchor="t">
            <a:spAutoFit/>
          </a:bodyPr>
          <a:lstStyle/>
          <a:p>
            <a:r>
              <a:rPr lang="en-US" sz="900" dirty="0">
                <a:sym typeface="+mn-ea"/>
              </a:rPr>
              <a:t>not converted</a:t>
            </a:r>
            <a:endParaRPr lang="en-US" sz="900" dirty="0"/>
          </a:p>
          <a:p>
            <a:r>
              <a:rPr lang="en-US" sz="900" dirty="0">
                <a:sym typeface="+mn-ea"/>
              </a:rPr>
              <a:t>converted</a:t>
            </a:r>
            <a:endParaRPr lang="en-US" sz="900" dirty="0"/>
          </a:p>
        </p:txBody>
      </p:sp>
      <p:sp>
        <p:nvSpPr>
          <p:cNvPr id="17" name="Text Box 10">
            <a:extLst>
              <a:ext uri="{FF2B5EF4-FFF2-40B4-BE49-F238E27FC236}">
                <a16:creationId xmlns:a16="http://schemas.microsoft.com/office/drawing/2014/main" id="{D3E81C73-1C25-D540-AD8C-F6A988F1AF1B}"/>
              </a:ext>
            </a:extLst>
          </p:cNvPr>
          <p:cNvSpPr txBox="1"/>
          <p:nvPr/>
        </p:nvSpPr>
        <p:spPr>
          <a:xfrm>
            <a:off x="6615376" y="3870678"/>
            <a:ext cx="1083945" cy="230832"/>
          </a:xfrm>
          <a:prstGeom prst="rect">
            <a:avLst/>
          </a:prstGeom>
          <a:solidFill>
            <a:schemeClr val="bg1"/>
          </a:solidFill>
        </p:spPr>
        <p:txBody>
          <a:bodyPr wrap="square" rtlCol="0">
            <a:spAutoFit/>
          </a:bodyPr>
          <a:lstStyle/>
          <a:p>
            <a:endParaRPr lang="en-US" sz="900" dirty="0"/>
          </a:p>
        </p:txBody>
      </p:sp>
      <p:sp>
        <p:nvSpPr>
          <p:cNvPr id="18" name="Text Box 10">
            <a:extLst>
              <a:ext uri="{FF2B5EF4-FFF2-40B4-BE49-F238E27FC236}">
                <a16:creationId xmlns:a16="http://schemas.microsoft.com/office/drawing/2014/main" id="{8E8ABA81-0185-D64E-8555-B9FA8A2A86EB}"/>
              </a:ext>
            </a:extLst>
          </p:cNvPr>
          <p:cNvSpPr txBox="1"/>
          <p:nvPr/>
        </p:nvSpPr>
        <p:spPr>
          <a:xfrm>
            <a:off x="2783389" y="3859771"/>
            <a:ext cx="1083945" cy="230832"/>
          </a:xfrm>
          <a:prstGeom prst="rect">
            <a:avLst/>
          </a:prstGeom>
          <a:solidFill>
            <a:schemeClr val="bg1"/>
          </a:solidFill>
        </p:spPr>
        <p:txBody>
          <a:bodyPr wrap="square" rtlCol="0">
            <a:spAutoFit/>
          </a:bodyPr>
          <a:lstStyle/>
          <a:p>
            <a:endParaRPr lang="en-US" sz="900" dirty="0"/>
          </a:p>
        </p:txBody>
      </p:sp>
    </p:spTree>
    <p:custDataLst>
      <p:tags r:id="rId1"/>
    </p:custDataLst>
    <p:extLst>
      <p:ext uri="{BB962C8B-B14F-4D97-AF65-F5344CB8AC3E}">
        <p14:creationId xmlns:p14="http://schemas.microsoft.com/office/powerpoint/2010/main" val="2938985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pic>
        <p:nvPicPr>
          <p:cNvPr id="8" name="Picture 7"/>
          <p:cNvPicPr>
            <a:picLocks noChangeAspect="1"/>
          </p:cNvPicPr>
          <p:nvPr/>
        </p:nvPicPr>
        <p:blipFill>
          <a:blip r:embed="rId4"/>
          <a:stretch>
            <a:fillRect/>
          </a:stretch>
        </p:blipFill>
        <p:spPr>
          <a:xfrm>
            <a:off x="-319681" y="141544"/>
            <a:ext cx="7147146" cy="6415548"/>
          </a:xfrm>
          <a:prstGeom prst="rect">
            <a:avLst/>
          </a:prstGeom>
        </p:spPr>
      </p:pic>
      <p:sp>
        <p:nvSpPr>
          <p:cNvPr id="11" name="Oval 10">
            <a:hlinkClick r:id="rId5" action="ppaction://hlinksldjump"/>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130040" y="179324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4634865"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a:off x="6299200" y="1793240"/>
            <a:ext cx="449580" cy="426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4761865" y="2105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s 5"/>
          <p:cNvSpPr/>
          <p:nvPr/>
        </p:nvSpPr>
        <p:spPr>
          <a:xfrm>
            <a:off x="6576060"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s 6"/>
          <p:cNvSpPr/>
          <p:nvPr/>
        </p:nvSpPr>
        <p:spPr>
          <a:xfrm>
            <a:off x="4436745" y="5007610"/>
            <a:ext cx="198120" cy="3492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s 9"/>
          <p:cNvSpPr/>
          <p:nvPr/>
        </p:nvSpPr>
        <p:spPr>
          <a:xfrm>
            <a:off x="6654800" y="500761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s 11"/>
          <p:cNvSpPr/>
          <p:nvPr/>
        </p:nvSpPr>
        <p:spPr>
          <a:xfrm rot="11340000" flipH="1">
            <a:off x="4011829" y="4783467"/>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s 12"/>
          <p:cNvSpPr/>
          <p:nvPr/>
        </p:nvSpPr>
        <p:spPr>
          <a:xfrm rot="15780000">
            <a:off x="6409690" y="4639310"/>
            <a:ext cx="427355" cy="6007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s 15"/>
          <p:cNvSpPr/>
          <p:nvPr/>
        </p:nvSpPr>
        <p:spPr>
          <a:xfrm>
            <a:off x="1863090" y="4827905"/>
            <a:ext cx="50038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s 17"/>
          <p:cNvSpPr/>
          <p:nvPr/>
        </p:nvSpPr>
        <p:spPr>
          <a:xfrm>
            <a:off x="4264025" y="1978025"/>
            <a:ext cx="671195" cy="3632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 name="Group 13">
            <a:extLst>
              <a:ext uri="{FF2B5EF4-FFF2-40B4-BE49-F238E27FC236}">
                <a16:creationId xmlns:a16="http://schemas.microsoft.com/office/drawing/2014/main" id="{816A9843-88DD-9C43-B5B4-40893D7A6D7E}"/>
              </a:ext>
            </a:extLst>
          </p:cNvPr>
          <p:cNvGrpSpPr/>
          <p:nvPr/>
        </p:nvGrpSpPr>
        <p:grpSpPr>
          <a:xfrm>
            <a:off x="2714942" y="-629346"/>
            <a:ext cx="1581150" cy="770890"/>
            <a:chOff x="0" y="221615"/>
            <a:chExt cx="1581150" cy="770890"/>
          </a:xfrm>
        </p:grpSpPr>
        <p:pic>
          <p:nvPicPr>
            <p:cNvPr id="20" name="Picture 19" descr="截屏2020-05-29下午3.36.08的副本"/>
            <p:cNvPicPr>
              <a:picLocks noChangeAspect="1"/>
            </p:cNvPicPr>
            <p:nvPr/>
          </p:nvPicPr>
          <p:blipFill>
            <a:blip r:embed="rId6"/>
            <a:stretch>
              <a:fillRect/>
            </a:stretch>
          </p:blipFill>
          <p:spPr>
            <a:xfrm>
              <a:off x="0" y="221615"/>
              <a:ext cx="349885" cy="471805"/>
            </a:xfrm>
            <a:prstGeom prst="rect">
              <a:avLst/>
            </a:prstGeom>
          </p:spPr>
        </p:pic>
        <p:sp>
          <p:nvSpPr>
            <p:cNvPr id="21" name="Text Box 20"/>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
        <p:nvSpPr>
          <p:cNvPr id="19" name="Rectangles 11">
            <a:extLst>
              <a:ext uri="{FF2B5EF4-FFF2-40B4-BE49-F238E27FC236}">
                <a16:creationId xmlns:a16="http://schemas.microsoft.com/office/drawing/2014/main" id="{789D2A63-1787-694E-BC48-C1E7043C3BB0}"/>
              </a:ext>
            </a:extLst>
          </p:cNvPr>
          <p:cNvSpPr/>
          <p:nvPr/>
        </p:nvSpPr>
        <p:spPr>
          <a:xfrm rot="11340000" flipH="1">
            <a:off x="1943462" y="1798405"/>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1A03C789-8C64-8C46-BF79-2EC886A917BE}"/>
              </a:ext>
            </a:extLst>
          </p:cNvPr>
          <p:cNvGrpSpPr/>
          <p:nvPr/>
        </p:nvGrpSpPr>
        <p:grpSpPr>
          <a:xfrm>
            <a:off x="1308734" y="967106"/>
            <a:ext cx="1581150" cy="770890"/>
            <a:chOff x="0" y="221615"/>
            <a:chExt cx="1581150" cy="770890"/>
          </a:xfrm>
        </p:grpSpPr>
        <p:pic>
          <p:nvPicPr>
            <p:cNvPr id="23" name="Picture 22" descr="截屏2020-05-29下午3.36.08的副本">
              <a:extLst>
                <a:ext uri="{FF2B5EF4-FFF2-40B4-BE49-F238E27FC236}">
                  <a16:creationId xmlns:a16="http://schemas.microsoft.com/office/drawing/2014/main" id="{F27E0D3B-2068-9B40-9774-8DCB14EE0D2B}"/>
                </a:ext>
              </a:extLst>
            </p:cNvPr>
            <p:cNvPicPr>
              <a:picLocks noChangeAspect="1"/>
            </p:cNvPicPr>
            <p:nvPr/>
          </p:nvPicPr>
          <p:blipFill>
            <a:blip r:embed="rId6"/>
            <a:stretch>
              <a:fillRect/>
            </a:stretch>
          </p:blipFill>
          <p:spPr>
            <a:xfrm>
              <a:off x="0" y="221615"/>
              <a:ext cx="349885" cy="471805"/>
            </a:xfrm>
            <a:prstGeom prst="rect">
              <a:avLst/>
            </a:prstGeom>
          </p:spPr>
        </p:pic>
        <p:sp>
          <p:nvSpPr>
            <p:cNvPr id="24" name="Text Box 20">
              <a:extLst>
                <a:ext uri="{FF2B5EF4-FFF2-40B4-BE49-F238E27FC236}">
                  <a16:creationId xmlns:a16="http://schemas.microsoft.com/office/drawing/2014/main" id="{BB1F5F96-B8E6-574A-8F2F-235B08F4537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5" name="Group 24">
            <a:extLst>
              <a:ext uri="{FF2B5EF4-FFF2-40B4-BE49-F238E27FC236}">
                <a16:creationId xmlns:a16="http://schemas.microsoft.com/office/drawing/2014/main" id="{DA5C611E-325A-0646-9B87-3A445448D276}"/>
              </a:ext>
            </a:extLst>
          </p:cNvPr>
          <p:cNvGrpSpPr/>
          <p:nvPr/>
        </p:nvGrpSpPr>
        <p:grpSpPr>
          <a:xfrm>
            <a:off x="3590350" y="988038"/>
            <a:ext cx="1581150" cy="770890"/>
            <a:chOff x="0" y="221615"/>
            <a:chExt cx="1581150" cy="770890"/>
          </a:xfrm>
        </p:grpSpPr>
        <p:pic>
          <p:nvPicPr>
            <p:cNvPr id="26" name="Picture 25" descr="截屏2020-05-29下午3.36.08的副本">
              <a:extLst>
                <a:ext uri="{FF2B5EF4-FFF2-40B4-BE49-F238E27FC236}">
                  <a16:creationId xmlns:a16="http://schemas.microsoft.com/office/drawing/2014/main" id="{2FCBDF57-D18E-4747-8993-9F5A70CCE811}"/>
                </a:ext>
              </a:extLst>
            </p:cNvPr>
            <p:cNvPicPr>
              <a:picLocks noChangeAspect="1"/>
            </p:cNvPicPr>
            <p:nvPr/>
          </p:nvPicPr>
          <p:blipFill>
            <a:blip r:embed="rId6"/>
            <a:stretch>
              <a:fillRect/>
            </a:stretch>
          </p:blipFill>
          <p:spPr>
            <a:xfrm>
              <a:off x="0" y="221615"/>
              <a:ext cx="349885" cy="471805"/>
            </a:xfrm>
            <a:prstGeom prst="rect">
              <a:avLst/>
            </a:prstGeom>
          </p:spPr>
        </p:pic>
        <p:sp>
          <p:nvSpPr>
            <p:cNvPr id="27" name="Text Box 20">
              <a:extLst>
                <a:ext uri="{FF2B5EF4-FFF2-40B4-BE49-F238E27FC236}">
                  <a16:creationId xmlns:a16="http://schemas.microsoft.com/office/drawing/2014/main" id="{AA18E9AE-C155-8F4F-BE37-BA282034C32E}"/>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8" name="Group 27">
            <a:extLst>
              <a:ext uri="{FF2B5EF4-FFF2-40B4-BE49-F238E27FC236}">
                <a16:creationId xmlns:a16="http://schemas.microsoft.com/office/drawing/2014/main" id="{8B217155-921B-764B-8EAB-9E6E68D9F6F5}"/>
              </a:ext>
            </a:extLst>
          </p:cNvPr>
          <p:cNvGrpSpPr/>
          <p:nvPr/>
        </p:nvGrpSpPr>
        <p:grpSpPr>
          <a:xfrm>
            <a:off x="1135533" y="3975808"/>
            <a:ext cx="1581150" cy="770890"/>
            <a:chOff x="0" y="221615"/>
            <a:chExt cx="1581150" cy="770890"/>
          </a:xfrm>
        </p:grpSpPr>
        <p:pic>
          <p:nvPicPr>
            <p:cNvPr id="29" name="Picture 28" descr="截屏2020-05-29下午3.36.08的副本">
              <a:extLst>
                <a:ext uri="{FF2B5EF4-FFF2-40B4-BE49-F238E27FC236}">
                  <a16:creationId xmlns:a16="http://schemas.microsoft.com/office/drawing/2014/main" id="{99631716-E67D-AF4E-9C0C-2960E2080F65}"/>
                </a:ext>
              </a:extLst>
            </p:cNvPr>
            <p:cNvPicPr>
              <a:picLocks noChangeAspect="1"/>
            </p:cNvPicPr>
            <p:nvPr/>
          </p:nvPicPr>
          <p:blipFill>
            <a:blip r:embed="rId6"/>
            <a:stretch>
              <a:fillRect/>
            </a:stretch>
          </p:blipFill>
          <p:spPr>
            <a:xfrm>
              <a:off x="0" y="221615"/>
              <a:ext cx="349885" cy="471805"/>
            </a:xfrm>
            <a:prstGeom prst="rect">
              <a:avLst/>
            </a:prstGeom>
          </p:spPr>
        </p:pic>
        <p:sp>
          <p:nvSpPr>
            <p:cNvPr id="30" name="Text Box 20">
              <a:extLst>
                <a:ext uri="{FF2B5EF4-FFF2-40B4-BE49-F238E27FC236}">
                  <a16:creationId xmlns:a16="http://schemas.microsoft.com/office/drawing/2014/main" id="{6D356792-6E59-6844-AB3E-EC7E22748F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1" name="Group 30">
            <a:extLst>
              <a:ext uri="{FF2B5EF4-FFF2-40B4-BE49-F238E27FC236}">
                <a16:creationId xmlns:a16="http://schemas.microsoft.com/office/drawing/2014/main" id="{A3C43B63-6191-FF49-AA35-5FCE76B4C12D}"/>
              </a:ext>
            </a:extLst>
          </p:cNvPr>
          <p:cNvGrpSpPr/>
          <p:nvPr/>
        </p:nvGrpSpPr>
        <p:grpSpPr>
          <a:xfrm>
            <a:off x="3295333" y="4056820"/>
            <a:ext cx="1581150" cy="770890"/>
            <a:chOff x="0" y="221615"/>
            <a:chExt cx="1581150" cy="770890"/>
          </a:xfrm>
        </p:grpSpPr>
        <p:pic>
          <p:nvPicPr>
            <p:cNvPr id="32" name="Picture 31" descr="截屏2020-05-29下午3.36.08的副本">
              <a:extLst>
                <a:ext uri="{FF2B5EF4-FFF2-40B4-BE49-F238E27FC236}">
                  <a16:creationId xmlns:a16="http://schemas.microsoft.com/office/drawing/2014/main" id="{766E4646-EBA1-8444-B43A-B0D3B764AE88}"/>
                </a:ext>
              </a:extLst>
            </p:cNvPr>
            <p:cNvPicPr>
              <a:picLocks noChangeAspect="1"/>
            </p:cNvPicPr>
            <p:nvPr/>
          </p:nvPicPr>
          <p:blipFill>
            <a:blip r:embed="rId6"/>
            <a:stretch>
              <a:fillRect/>
            </a:stretch>
          </p:blipFill>
          <p:spPr>
            <a:xfrm>
              <a:off x="0" y="221615"/>
              <a:ext cx="349885" cy="471805"/>
            </a:xfrm>
            <a:prstGeom prst="rect">
              <a:avLst/>
            </a:prstGeom>
          </p:spPr>
        </p:pic>
        <p:sp>
          <p:nvSpPr>
            <p:cNvPr id="33" name="Text Box 20">
              <a:extLst>
                <a:ext uri="{FF2B5EF4-FFF2-40B4-BE49-F238E27FC236}">
                  <a16:creationId xmlns:a16="http://schemas.microsoft.com/office/drawing/2014/main" id="{1AE186C2-3942-D14F-B74B-168C4560BBF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4" name="Group 33">
            <a:extLst>
              <a:ext uri="{FF2B5EF4-FFF2-40B4-BE49-F238E27FC236}">
                <a16:creationId xmlns:a16="http://schemas.microsoft.com/office/drawing/2014/main" id="{CD75FAC7-7BDF-3D49-AEB2-5AB3B4C282A5}"/>
              </a:ext>
            </a:extLst>
          </p:cNvPr>
          <p:cNvGrpSpPr/>
          <p:nvPr/>
        </p:nvGrpSpPr>
        <p:grpSpPr>
          <a:xfrm>
            <a:off x="5637334" y="4096448"/>
            <a:ext cx="1581150" cy="770890"/>
            <a:chOff x="0" y="221615"/>
            <a:chExt cx="1581150" cy="770890"/>
          </a:xfrm>
        </p:grpSpPr>
        <p:pic>
          <p:nvPicPr>
            <p:cNvPr id="35" name="Picture 34" descr="截屏2020-05-29下午3.36.08的副本">
              <a:extLst>
                <a:ext uri="{FF2B5EF4-FFF2-40B4-BE49-F238E27FC236}">
                  <a16:creationId xmlns:a16="http://schemas.microsoft.com/office/drawing/2014/main" id="{D04DB3EF-CFB2-574B-87B9-7B9A78FC5CE8}"/>
                </a:ext>
              </a:extLst>
            </p:cNvPr>
            <p:cNvPicPr>
              <a:picLocks noChangeAspect="1"/>
            </p:cNvPicPr>
            <p:nvPr/>
          </p:nvPicPr>
          <p:blipFill>
            <a:blip r:embed="rId6"/>
            <a:stretch>
              <a:fillRect/>
            </a:stretch>
          </p:blipFill>
          <p:spPr>
            <a:xfrm>
              <a:off x="0" y="221615"/>
              <a:ext cx="349885" cy="471805"/>
            </a:xfrm>
            <a:prstGeom prst="rect">
              <a:avLst/>
            </a:prstGeom>
          </p:spPr>
        </p:pic>
        <p:sp>
          <p:nvSpPr>
            <p:cNvPr id="36" name="Text Box 20">
              <a:extLst>
                <a:ext uri="{FF2B5EF4-FFF2-40B4-BE49-F238E27FC236}">
                  <a16:creationId xmlns:a16="http://schemas.microsoft.com/office/drawing/2014/main" id="{6D1DEAEC-8392-F842-93B5-8F6E7415BA90}"/>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7" name="Group 36">
            <a:extLst>
              <a:ext uri="{FF2B5EF4-FFF2-40B4-BE49-F238E27FC236}">
                <a16:creationId xmlns:a16="http://schemas.microsoft.com/office/drawing/2014/main" id="{A3B44C12-4591-8E4B-B040-C831F64D766B}"/>
              </a:ext>
            </a:extLst>
          </p:cNvPr>
          <p:cNvGrpSpPr/>
          <p:nvPr/>
        </p:nvGrpSpPr>
        <p:grpSpPr>
          <a:xfrm>
            <a:off x="5849619" y="1055186"/>
            <a:ext cx="1426723" cy="645160"/>
            <a:chOff x="154427" y="347345"/>
            <a:chExt cx="1426723" cy="645160"/>
          </a:xfrm>
        </p:grpSpPr>
        <p:pic>
          <p:nvPicPr>
            <p:cNvPr id="38" name="Picture 37" descr="截屏2020-05-29下午3.36.08的副本">
              <a:extLst>
                <a:ext uri="{FF2B5EF4-FFF2-40B4-BE49-F238E27FC236}">
                  <a16:creationId xmlns:a16="http://schemas.microsoft.com/office/drawing/2014/main" id="{0F6888BB-71D1-BB42-83C9-E1C60085BC6D}"/>
                </a:ext>
              </a:extLst>
            </p:cNvPr>
            <p:cNvPicPr>
              <a:picLocks noChangeAspect="1"/>
            </p:cNvPicPr>
            <p:nvPr/>
          </p:nvPicPr>
          <p:blipFill rotWithShape="1">
            <a:blip r:embed="rId6"/>
            <a:srcRect l="44137" t="26649"/>
            <a:stretch/>
          </p:blipFill>
          <p:spPr>
            <a:xfrm>
              <a:off x="154427" y="347345"/>
              <a:ext cx="195458" cy="346075"/>
            </a:xfrm>
            <a:prstGeom prst="rect">
              <a:avLst/>
            </a:prstGeom>
          </p:spPr>
        </p:pic>
        <p:sp>
          <p:nvSpPr>
            <p:cNvPr id="39" name="Text Box 20">
              <a:extLst>
                <a:ext uri="{FF2B5EF4-FFF2-40B4-BE49-F238E27FC236}">
                  <a16:creationId xmlns:a16="http://schemas.microsoft.com/office/drawing/2014/main" id="{5D80F10E-C418-7744-9508-21A12C1859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Tree>
    <p:custDataLst>
      <p:tags r:id="rId1"/>
    </p:custDataLst>
    <p:extLst>
      <p:ext uri="{BB962C8B-B14F-4D97-AF65-F5344CB8AC3E}">
        <p14:creationId xmlns:p14="http://schemas.microsoft.com/office/powerpoint/2010/main" val="4017615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5" name="Oval 4">
            <a:hlinkClick r:id="rId3" action="ppaction://hlinksldjump"/>
            <a:extLst>
              <a:ext uri="{FF2B5EF4-FFF2-40B4-BE49-F238E27FC236}">
                <a16:creationId xmlns:a16="http://schemas.microsoft.com/office/drawing/2014/main" id="{C6A23962-911A-2743-AC17-DB4C765635C9}"/>
              </a:ext>
            </a:extLst>
          </p:cNvPr>
          <p:cNvSpPr/>
          <p:nvPr/>
        </p:nvSpPr>
        <p:spPr>
          <a:xfrm>
            <a:off x="132734" y="2674098"/>
            <a:ext cx="2738885" cy="1263722"/>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63EFB0B-CE8C-3242-9CCD-5B1194FA12FC}"/>
              </a:ext>
            </a:extLst>
          </p:cNvPr>
          <p:cNvGrpSpPr/>
          <p:nvPr/>
        </p:nvGrpSpPr>
        <p:grpSpPr>
          <a:xfrm>
            <a:off x="3411289" y="5052557"/>
            <a:ext cx="3187416" cy="576000"/>
            <a:chOff x="6669022" y="3358038"/>
            <a:chExt cx="2401714" cy="576000"/>
          </a:xfrm>
        </p:grpSpPr>
        <p:sp>
          <p:nvSpPr>
            <p:cNvPr id="9" name="Rounded Rectangle 8">
              <a:extLst>
                <a:ext uri="{FF2B5EF4-FFF2-40B4-BE49-F238E27FC236}">
                  <a16:creationId xmlns:a16="http://schemas.microsoft.com/office/drawing/2014/main" id="{476F8A67-2732-0F49-9C59-684E992CDAD7}"/>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TextBox 9">
              <a:extLst>
                <a:ext uri="{FF2B5EF4-FFF2-40B4-BE49-F238E27FC236}">
                  <a16:creationId xmlns:a16="http://schemas.microsoft.com/office/drawing/2014/main" id="{6D872213-315B-2A44-AAF1-8116BFC5C117}"/>
                </a:ext>
              </a:extLst>
            </p:cNvPr>
            <p:cNvSpPr txBox="1"/>
            <p:nvPr/>
          </p:nvSpPr>
          <p:spPr>
            <a:xfrm>
              <a:off x="6694472" y="3461372"/>
              <a:ext cx="2376264" cy="369332"/>
            </a:xfrm>
            <a:prstGeom prst="rect">
              <a:avLst/>
            </a:prstGeom>
            <a:noFill/>
          </p:spPr>
          <p:txBody>
            <a:bodyPr wrap="square" rtlCol="0">
              <a:spAutoFit/>
            </a:bodyPr>
            <a:lstStyle/>
            <a:p>
              <a:pPr algn="ctr"/>
              <a:r>
                <a:rPr lang="en-AU" altLang="ko-KR" b="1" dirty="0">
                  <a:solidFill>
                    <a:schemeClr val="tx1">
                      <a:lumMod val="75000"/>
                      <a:lumOff val="25000"/>
                    </a:schemeClr>
                  </a:solidFill>
                  <a:cs typeface="Arial" pitchFamily="34" charset="0"/>
                </a:rPr>
                <a:t>Features Removed! </a:t>
              </a:r>
              <a:endParaRPr lang="ko-KR" altLang="en-US" b="1" dirty="0">
                <a:solidFill>
                  <a:schemeClr val="tx1">
                    <a:lumMod val="75000"/>
                    <a:lumOff val="25000"/>
                  </a:schemeClr>
                </a:solidFill>
                <a:cs typeface="Arial" pitchFamily="34" charset="0"/>
              </a:endParaRPr>
            </a:p>
          </p:txBody>
        </p:sp>
      </p:grpSp>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4EC1B43-E930-0341-A5A4-E2809FB838D1}"/>
              </a:ext>
            </a:extLst>
          </p:cNvPr>
          <p:cNvSpPr/>
          <p:nvPr/>
        </p:nvSpPr>
        <p:spPr>
          <a:xfrm>
            <a:off x="512956" y="2676293"/>
            <a:ext cx="2152185" cy="1204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984C45-A0A6-B14F-AE2D-648FCC6702A3}"/>
              </a:ext>
            </a:extLst>
          </p:cNvPr>
          <p:cNvSpPr/>
          <p:nvPr/>
        </p:nvSpPr>
        <p:spPr>
          <a:xfrm>
            <a:off x="2297151" y="2376140"/>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121B2D-7CC2-FB44-A61E-62860F0CE8E1}"/>
              </a:ext>
            </a:extLst>
          </p:cNvPr>
          <p:cNvSpPr/>
          <p:nvPr/>
        </p:nvSpPr>
        <p:spPr>
          <a:xfrm>
            <a:off x="6865434" y="2854713"/>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AU" sz="5400" dirty="0"/>
              <a:t>Related Literature &amp; Techniques</a:t>
            </a:r>
            <a:endParaRPr lang="en-US" altLang="ko-KR" sz="5400" dirty="0">
              <a:solidFill>
                <a:schemeClr val="bg1"/>
              </a:solidFill>
              <a:cs typeface="Arial" pitchFamily="34" charset="0"/>
            </a:endParaRP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D6707F-2560-4445-A5E0-E034102AE92E}"/>
              </a:ext>
            </a:extLst>
          </p:cNvPr>
          <p:cNvSpPr txBox="1"/>
          <p:nvPr/>
        </p:nvSpPr>
        <p:spPr>
          <a:xfrm>
            <a:off x="1446663" y="3548418"/>
            <a:ext cx="5250155" cy="369332"/>
          </a:xfrm>
          <a:prstGeom prst="rect">
            <a:avLst/>
          </a:prstGeom>
          <a:noFill/>
        </p:spPr>
        <p:txBody>
          <a:bodyPr wrap="none" rtlCol="0">
            <a:spAutoFit/>
          </a:bodyPr>
          <a:lstStyle/>
          <a:p>
            <a:r>
              <a:rPr lang="en-US" dirty="0"/>
              <a:t>Brief review of </a:t>
            </a:r>
            <a:r>
              <a:rPr lang="en-AU" dirty="0"/>
              <a:t>related literature / techniques used</a:t>
            </a:r>
            <a:endParaRPr lang="en-US" dirty="0"/>
          </a:p>
        </p:txBody>
      </p:sp>
    </p:spTree>
    <p:extLst>
      <p:ext uri="{BB962C8B-B14F-4D97-AF65-F5344CB8AC3E}">
        <p14:creationId xmlns:p14="http://schemas.microsoft.com/office/powerpoint/2010/main" val="4238027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19BA5B3-3F38-B147-A53B-B50F419437D1}"/>
              </a:ext>
            </a:extLst>
          </p:cNvPr>
          <p:cNvGraphicFramePr>
            <a:graphicFrameLocks noGrp="1"/>
          </p:cNvGraphicFramePr>
          <p:nvPr>
            <p:extLst>
              <p:ext uri="{D42A27DB-BD31-4B8C-83A1-F6EECF244321}">
                <p14:modId xmlns:p14="http://schemas.microsoft.com/office/powerpoint/2010/main" val="2960110361"/>
              </p:ext>
            </p:extLst>
          </p:nvPr>
        </p:nvGraphicFramePr>
        <p:xfrm>
          <a:off x="1061883" y="2621403"/>
          <a:ext cx="7728156" cy="4236597"/>
        </p:xfrm>
        <a:graphic>
          <a:graphicData uri="http://schemas.openxmlformats.org/drawingml/2006/table">
            <a:tbl>
              <a:tblPr>
                <a:tableStyleId>{5C22544A-7EE6-4342-B048-85BDC9FD1C3A}</a:tableStyleId>
              </a:tblPr>
              <a:tblGrid>
                <a:gridCol w="3177080">
                  <a:extLst>
                    <a:ext uri="{9D8B030D-6E8A-4147-A177-3AD203B41FA5}">
                      <a16:colId xmlns:a16="http://schemas.microsoft.com/office/drawing/2014/main" val="2097723349"/>
                    </a:ext>
                  </a:extLst>
                </a:gridCol>
                <a:gridCol w="2154572">
                  <a:extLst>
                    <a:ext uri="{9D8B030D-6E8A-4147-A177-3AD203B41FA5}">
                      <a16:colId xmlns:a16="http://schemas.microsoft.com/office/drawing/2014/main" val="4028789083"/>
                    </a:ext>
                  </a:extLst>
                </a:gridCol>
                <a:gridCol w="2396504">
                  <a:extLst>
                    <a:ext uri="{9D8B030D-6E8A-4147-A177-3AD203B41FA5}">
                      <a16:colId xmlns:a16="http://schemas.microsoft.com/office/drawing/2014/main" val="1967949647"/>
                    </a:ext>
                  </a:extLst>
                </a:gridCol>
              </a:tblGrid>
              <a:tr h="209733">
                <a:tc>
                  <a:txBody>
                    <a:bodyPr/>
                    <a:lstStyle/>
                    <a:p>
                      <a:pPr algn="ctr" fontAlgn="ctr"/>
                      <a:r>
                        <a:rPr lang="en-AU" sz="1100" b="1" u="none" strike="noStrike" dirty="0">
                          <a:effectLst/>
                        </a:rPr>
                        <a:t>Features</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 rows with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Percentage of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72946915"/>
                  </a:ext>
                </a:extLst>
              </a:tr>
              <a:tr h="251679">
                <a:tc>
                  <a:txBody>
                    <a:bodyPr/>
                    <a:lstStyle/>
                    <a:p>
                      <a:pPr algn="ctr" fontAlgn="ctr"/>
                      <a:r>
                        <a:rPr lang="en-AU" sz="1100" i="1" u="none" strike="noStrike" dirty="0">
                          <a:effectLst/>
                        </a:rPr>
                        <a:t>Lead Source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36</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0.4%</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1007641"/>
                  </a:ext>
                </a:extLst>
              </a:tr>
              <a:tr h="251679">
                <a:tc>
                  <a:txBody>
                    <a:bodyPr/>
                    <a:lstStyle/>
                    <a:p>
                      <a:pPr algn="ctr" fontAlgn="ctr"/>
                      <a:r>
                        <a:rPr lang="en-AU" sz="1100" i="1" u="none" strike="noStrike" dirty="0" err="1">
                          <a:effectLst/>
                        </a:rPr>
                        <a:t>TotalVisits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4533361"/>
                  </a:ext>
                </a:extLst>
              </a:tr>
              <a:tr h="251679">
                <a:tc>
                  <a:txBody>
                    <a:bodyPr/>
                    <a:lstStyle/>
                    <a:p>
                      <a:pPr algn="ctr" fontAlgn="ctr"/>
                      <a:r>
                        <a:rPr lang="en-AU" sz="1100" i="1" u="none" strike="noStrike" dirty="0">
                          <a:effectLst/>
                        </a:rPr>
                        <a:t>Page Views Per Visit</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0886984"/>
                  </a:ext>
                </a:extLst>
              </a:tr>
              <a:tr h="251679">
                <a:tc>
                  <a:txBody>
                    <a:bodyPr/>
                    <a:lstStyle/>
                    <a:p>
                      <a:pPr algn="ctr" fontAlgn="ctr"/>
                      <a:r>
                        <a:rPr lang="en-AU" sz="1100" i="1" u="none" strike="noStrike">
                          <a:effectLst/>
                        </a:rPr>
                        <a:t>Last Activity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103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1.1%</a:t>
                      </a:r>
                      <a:endParaRPr lang="en-AU"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95938360"/>
                  </a:ext>
                </a:extLst>
              </a:tr>
              <a:tr h="251679">
                <a:tc>
                  <a:txBody>
                    <a:bodyPr/>
                    <a:lstStyle/>
                    <a:p>
                      <a:pPr algn="ctr" fontAlgn="ctr"/>
                      <a:r>
                        <a:rPr lang="en-AU" sz="1100" i="1" u="none" strike="noStrike" dirty="0">
                          <a:effectLst/>
                        </a:rPr>
                        <a:t>Specialization</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1438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15.6%</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2275683"/>
                  </a:ext>
                </a:extLst>
              </a:tr>
              <a:tr h="251679">
                <a:tc>
                  <a:txBody>
                    <a:bodyPr/>
                    <a:lstStyle/>
                    <a:p>
                      <a:pPr algn="ctr" fontAlgn="ctr"/>
                      <a:r>
                        <a:rPr lang="en-AU" sz="1100" i="1" u="none" strike="noStrike">
                          <a:effectLst/>
                        </a:rPr>
                        <a:t>How did you hear about X Education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2207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23.9%</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6097509"/>
                  </a:ext>
                </a:extLst>
              </a:tr>
              <a:tr h="251679">
                <a:tc>
                  <a:txBody>
                    <a:bodyPr/>
                    <a:lstStyle/>
                    <a:p>
                      <a:pPr algn="ctr" fontAlgn="ctr"/>
                      <a:r>
                        <a:rPr lang="en-AU" sz="1100" i="1" u="none" strike="noStrike">
                          <a:effectLst/>
                        </a:rPr>
                        <a:t>What is your current occupation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2690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29.1%</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810727"/>
                  </a:ext>
                </a:extLst>
              </a:tr>
              <a:tr h="251679">
                <a:tc>
                  <a:txBody>
                    <a:bodyPr/>
                    <a:lstStyle/>
                    <a:p>
                      <a:pPr algn="ctr" fontAlgn="ctr"/>
                      <a:r>
                        <a:rPr lang="en-AU" sz="1100" i="1" u="none" strike="noStrike" dirty="0">
                          <a:effectLst/>
                        </a:rPr>
                        <a:t>What matters most to you</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5542943"/>
                  </a:ext>
                </a:extLst>
              </a:tr>
              <a:tr h="251679">
                <a:tc>
                  <a:txBody>
                    <a:bodyPr/>
                    <a:lstStyle/>
                    <a:p>
                      <a:pPr algn="ctr" fontAlgn="ctr"/>
                      <a:r>
                        <a:rPr lang="en-AU" sz="1100" i="1" u="none" strike="noStrike" dirty="0">
                          <a:effectLst/>
                        </a:rPr>
                        <a:t>Tags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3353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36.3%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7735205"/>
                  </a:ext>
                </a:extLst>
              </a:tr>
              <a:tr h="251679">
                <a:tc>
                  <a:txBody>
                    <a:bodyPr/>
                    <a:lstStyle/>
                    <a:p>
                      <a:pPr algn="ctr" fontAlgn="ctr"/>
                      <a:r>
                        <a:rPr lang="en-AU" sz="1100" i="1" u="none" strike="noStrike">
                          <a:effectLst/>
                        </a:rPr>
                        <a:t>Lead Quality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4767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51.6%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8360165"/>
                  </a:ext>
                </a:extLst>
              </a:tr>
              <a:tr h="251679">
                <a:tc>
                  <a:txBody>
                    <a:bodyPr/>
                    <a:lstStyle/>
                    <a:p>
                      <a:pPr algn="ctr" fontAlgn="ctr"/>
                      <a:r>
                        <a:rPr lang="en-AU" sz="1100" i="1" u="none" strike="noStrike" dirty="0">
                          <a:effectLst/>
                        </a:rPr>
                        <a:t>Lead Profile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29.3%</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0952619"/>
                  </a:ext>
                </a:extLst>
              </a:tr>
              <a:tr h="251679">
                <a:tc>
                  <a:txBody>
                    <a:bodyPr/>
                    <a:lstStyle/>
                    <a:p>
                      <a:pPr algn="ctr" fontAlgn="ctr"/>
                      <a:r>
                        <a:rPr lang="en-AU" sz="1100" i="1" u="none" strike="noStrike" dirty="0">
                          <a:effectLst/>
                        </a:rPr>
                        <a:t>City</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1420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15.4%</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04185007"/>
                  </a:ext>
                </a:extLst>
              </a:tr>
              <a:tr h="251679">
                <a:tc>
                  <a:txBody>
                    <a:bodyPr/>
                    <a:lstStyle/>
                    <a:p>
                      <a:pPr algn="ctr" fontAlgn="ctr"/>
                      <a:r>
                        <a:rPr lang="en-AU" sz="1100" i="1" u="none" strike="noStrike" dirty="0" err="1">
                          <a:effectLst/>
                        </a:rPr>
                        <a:t>Asymmetrique</a:t>
                      </a:r>
                      <a:r>
                        <a:rPr lang="en-AU" sz="1100" i="1" u="none" strike="noStrike" dirty="0">
                          <a:effectLst/>
                        </a:rPr>
                        <a:t> Activity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3771371"/>
                  </a:ext>
                </a:extLst>
              </a:tr>
              <a:tr h="251679">
                <a:tc>
                  <a:txBody>
                    <a:bodyPr/>
                    <a:lstStyle/>
                    <a:p>
                      <a:pPr algn="ctr" fontAlgn="ctr"/>
                      <a:r>
                        <a:rPr lang="en-AU" sz="1100" i="1" u="none" strike="noStrike" dirty="0" err="1">
                          <a:effectLst/>
                        </a:rPr>
                        <a:t>Asymmetrique</a:t>
                      </a:r>
                      <a:r>
                        <a:rPr lang="en-AU" sz="1100" i="1" u="none" strike="noStrike" dirty="0">
                          <a:effectLst/>
                        </a:rPr>
                        <a:t> Profile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6813613"/>
                  </a:ext>
                </a:extLst>
              </a:tr>
              <a:tr h="251679">
                <a:tc>
                  <a:txBody>
                    <a:bodyPr/>
                    <a:lstStyle/>
                    <a:p>
                      <a:pPr algn="ctr" fontAlgn="ctr"/>
                      <a:r>
                        <a:rPr lang="en-AU" sz="1100" i="1" u="none" strike="noStrike" dirty="0" err="1">
                          <a:effectLst/>
                        </a:rPr>
                        <a:t>Asymmetrique</a:t>
                      </a:r>
                      <a:r>
                        <a:rPr lang="en-AU" sz="1100" i="1" u="none" strike="noStrike" dirty="0">
                          <a:effectLst/>
                        </a:rPr>
                        <a:t> Activity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93117054"/>
                  </a:ext>
                </a:extLst>
              </a:tr>
              <a:tr h="251679">
                <a:tc>
                  <a:txBody>
                    <a:bodyPr/>
                    <a:lstStyle/>
                    <a:p>
                      <a:pPr algn="ctr" fontAlgn="ctr"/>
                      <a:r>
                        <a:rPr lang="en-AU" sz="1100" i="1" u="none" strike="noStrike" dirty="0" err="1">
                          <a:effectLst/>
                        </a:rPr>
                        <a:t>Asymmetrique</a:t>
                      </a:r>
                      <a:r>
                        <a:rPr lang="en-AU" sz="1100" i="1" u="none" strike="noStrike" dirty="0">
                          <a:effectLst/>
                        </a:rPr>
                        <a:t> Profile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9387207"/>
                  </a:ext>
                </a:extLst>
              </a:tr>
            </a:tbl>
          </a:graphicData>
        </a:graphic>
      </p:graphicFrame>
    </p:spTree>
    <p:extLst>
      <p:ext uri="{BB962C8B-B14F-4D97-AF65-F5344CB8AC3E}">
        <p14:creationId xmlns:p14="http://schemas.microsoft.com/office/powerpoint/2010/main" val="30977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4">
            <a:extLst>
              <a:ext uri="{FF2B5EF4-FFF2-40B4-BE49-F238E27FC236}">
                <a16:creationId xmlns:a16="http://schemas.microsoft.com/office/drawing/2014/main" id="{30B527C4-8491-4F44-A7D5-8924DFC32E35}"/>
              </a:ext>
            </a:extLst>
          </p:cNvPr>
          <p:cNvSpPr/>
          <p:nvPr/>
        </p:nvSpPr>
        <p:spPr>
          <a:xfrm>
            <a:off x="256921" y="2930293"/>
            <a:ext cx="3236467" cy="3570655"/>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lstStyle/>
          <a:p>
            <a:endParaRPr lang="ko-KR" altLang="en-US" sz="2700"/>
          </a:p>
        </p:txBody>
      </p:sp>
      <p:sp>
        <p:nvSpPr>
          <p:cNvPr id="35" name="Right Arrow 34">
            <a:extLst>
              <a:ext uri="{FF2B5EF4-FFF2-40B4-BE49-F238E27FC236}">
                <a16:creationId xmlns:a16="http://schemas.microsoft.com/office/drawing/2014/main" id="{D557C11E-CA04-5C4F-8ADB-01E81FD3023B}"/>
              </a:ext>
            </a:extLst>
          </p:cNvPr>
          <p:cNvSpPr/>
          <p:nvPr/>
        </p:nvSpPr>
        <p:spPr>
          <a:xfrm>
            <a:off x="256921" y="3110561"/>
            <a:ext cx="3244765" cy="720090"/>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TextBox 35">
            <a:extLst>
              <a:ext uri="{FF2B5EF4-FFF2-40B4-BE49-F238E27FC236}">
                <a16:creationId xmlns:a16="http://schemas.microsoft.com/office/drawing/2014/main" id="{5F66DDF5-B766-E847-A6BC-0D6B379B2A5B}"/>
              </a:ext>
            </a:extLst>
          </p:cNvPr>
          <p:cNvSpPr txBox="1"/>
          <p:nvPr/>
        </p:nvSpPr>
        <p:spPr>
          <a:xfrm>
            <a:off x="258414" y="3286956"/>
            <a:ext cx="2530426" cy="36933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Means Imputation</a:t>
            </a:r>
          </a:p>
        </p:txBody>
      </p:sp>
      <p:grpSp>
        <p:nvGrpSpPr>
          <p:cNvPr id="37" name="组合 32">
            <a:extLst>
              <a:ext uri="{FF2B5EF4-FFF2-40B4-BE49-F238E27FC236}">
                <a16:creationId xmlns:a16="http://schemas.microsoft.com/office/drawing/2014/main" id="{1F1AFAC4-423D-6D4C-8268-E1FCA5AEE09D}"/>
              </a:ext>
            </a:extLst>
          </p:cNvPr>
          <p:cNvGrpSpPr/>
          <p:nvPr/>
        </p:nvGrpSpPr>
        <p:grpSpPr>
          <a:xfrm>
            <a:off x="3520757" y="2930293"/>
            <a:ext cx="3352157" cy="3570868"/>
            <a:chOff x="5662" y="2788"/>
            <a:chExt cx="3506" cy="6748"/>
          </a:xfrm>
        </p:grpSpPr>
        <p:sp>
          <p:nvSpPr>
            <p:cNvPr id="38" name="Rounded Rectangle 64">
              <a:extLst>
                <a:ext uri="{FF2B5EF4-FFF2-40B4-BE49-F238E27FC236}">
                  <a16:creationId xmlns:a16="http://schemas.microsoft.com/office/drawing/2014/main" id="{11F0EB23-A794-814B-B889-3A5BABCAD013}"/>
                </a:ext>
              </a:extLst>
            </p:cNvPr>
            <p:cNvSpPr/>
            <p:nvPr/>
          </p:nvSpPr>
          <p:spPr>
            <a:xfrm>
              <a:off x="5783" y="2788"/>
              <a:ext cx="3385" cy="6748"/>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scene3d>
                <a:camera prst="orthographicFront"/>
                <a:lightRig rig="threePt" dir="t"/>
              </a:scene3d>
            </a:bodyPr>
            <a:lstStyle/>
            <a:p>
              <a:endParaRPr lang="ko-KR" altLang="en-US" sz="27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sp>
          <p:nvSpPr>
            <p:cNvPr id="39" name="Right Arrow 66">
              <a:extLst>
                <a:ext uri="{FF2B5EF4-FFF2-40B4-BE49-F238E27FC236}">
                  <a16:creationId xmlns:a16="http://schemas.microsoft.com/office/drawing/2014/main" id="{EE3837B8-1EB2-D541-A7DF-71D4FE1252C3}"/>
                </a:ext>
              </a:extLst>
            </p:cNvPr>
            <p:cNvSpPr/>
            <p:nvPr/>
          </p:nvSpPr>
          <p:spPr>
            <a:xfrm>
              <a:off x="5783" y="3072"/>
              <a:ext cx="3385" cy="1361"/>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40" name="TextBox 39">
              <a:extLst>
                <a:ext uri="{FF2B5EF4-FFF2-40B4-BE49-F238E27FC236}">
                  <a16:creationId xmlns:a16="http://schemas.microsoft.com/office/drawing/2014/main" id="{BAD6D1BF-D2EF-8A4F-867E-AC7C65EC4FBD}"/>
                </a:ext>
              </a:extLst>
            </p:cNvPr>
            <p:cNvSpPr txBox="1"/>
            <p:nvPr/>
          </p:nvSpPr>
          <p:spPr>
            <a:xfrm>
              <a:off x="5662" y="3462"/>
              <a:ext cx="2102" cy="580"/>
            </a:xfrm>
            <a:prstGeom prst="rect">
              <a:avLst/>
            </a:prstGeom>
            <a:noFill/>
          </p:spPr>
          <p:txBody>
            <a:bodyPr wrap="square" rtlCol="0" anchor="ctr">
              <a:spAutoFit/>
            </a:bodyPr>
            <a:lstStyle/>
            <a:p>
              <a:pPr algn="ctr"/>
              <a:r>
                <a:rPr lang="en-US" b="1" dirty="0">
                  <a:solidFill>
                    <a:schemeClr val="bg1"/>
                  </a:solidFill>
                  <a:latin typeface="+mj-lt"/>
                  <a:cs typeface="Arial" panose="020B0604020202020204" pitchFamily="34" charset="0"/>
                </a:rPr>
                <a:t>K-Means</a:t>
              </a:r>
              <a:endParaRPr lang="en-US" sz="2800" b="1" dirty="0">
                <a:solidFill>
                  <a:schemeClr val="bg1"/>
                </a:solidFill>
                <a:latin typeface="+mj-lt"/>
                <a:cs typeface="Arial" panose="020B0604020202020204" pitchFamily="34" charset="0"/>
              </a:endParaRPr>
            </a:p>
          </p:txBody>
        </p:sp>
      </p:grpSp>
      <p:grpSp>
        <p:nvGrpSpPr>
          <p:cNvPr id="41" name="组合 31">
            <a:extLst>
              <a:ext uri="{FF2B5EF4-FFF2-40B4-BE49-F238E27FC236}">
                <a16:creationId xmlns:a16="http://schemas.microsoft.com/office/drawing/2014/main" id="{D28BF09B-B9EC-A64E-8E4E-F6DA6623D8DE}"/>
              </a:ext>
            </a:extLst>
          </p:cNvPr>
          <p:cNvGrpSpPr/>
          <p:nvPr/>
        </p:nvGrpSpPr>
        <p:grpSpPr>
          <a:xfrm>
            <a:off x="6533449" y="2930293"/>
            <a:ext cx="3715250" cy="3570655"/>
            <a:chOff x="9485" y="2788"/>
            <a:chExt cx="4066" cy="6748"/>
          </a:xfrm>
        </p:grpSpPr>
        <p:sp>
          <p:nvSpPr>
            <p:cNvPr id="42" name="Rounded Rectangle 71">
              <a:extLst>
                <a:ext uri="{FF2B5EF4-FFF2-40B4-BE49-F238E27FC236}">
                  <a16:creationId xmlns:a16="http://schemas.microsoft.com/office/drawing/2014/main" id="{F6725FDB-45A0-B640-8AA3-2C10ECD10251}"/>
                </a:ext>
              </a:extLst>
            </p:cNvPr>
            <p:cNvSpPr/>
            <p:nvPr/>
          </p:nvSpPr>
          <p:spPr>
            <a:xfrm>
              <a:off x="10004" y="2788"/>
              <a:ext cx="3542" cy="6748"/>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lstStyle/>
            <a:p>
              <a:endParaRPr lang="ko-KR" altLang="en-US" sz="2700"/>
            </a:p>
          </p:txBody>
        </p:sp>
        <p:sp>
          <p:nvSpPr>
            <p:cNvPr id="43" name="Right Arrow 73">
              <a:extLst>
                <a:ext uri="{FF2B5EF4-FFF2-40B4-BE49-F238E27FC236}">
                  <a16:creationId xmlns:a16="http://schemas.microsoft.com/office/drawing/2014/main" id="{46C05F04-EBAF-1340-835D-92F7AADD22E3}"/>
                </a:ext>
              </a:extLst>
            </p:cNvPr>
            <p:cNvSpPr/>
            <p:nvPr/>
          </p:nvSpPr>
          <p:spPr>
            <a:xfrm>
              <a:off x="10004" y="3072"/>
              <a:ext cx="3547" cy="1361"/>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TextBox 43">
              <a:extLst>
                <a:ext uri="{FF2B5EF4-FFF2-40B4-BE49-F238E27FC236}">
                  <a16:creationId xmlns:a16="http://schemas.microsoft.com/office/drawing/2014/main" id="{EBC95556-608F-0140-99C8-1327A7E35FE4}"/>
                </a:ext>
              </a:extLst>
            </p:cNvPr>
            <p:cNvSpPr txBox="1"/>
            <p:nvPr/>
          </p:nvSpPr>
          <p:spPr>
            <a:xfrm>
              <a:off x="9485" y="3363"/>
              <a:ext cx="4018" cy="58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Fitting Missing Value</a:t>
              </a:r>
            </a:p>
          </p:txBody>
        </p:sp>
      </p:grpSp>
      <p:sp>
        <p:nvSpPr>
          <p:cNvPr id="45" name="文本框 30">
            <a:extLst>
              <a:ext uri="{FF2B5EF4-FFF2-40B4-BE49-F238E27FC236}">
                <a16:creationId xmlns:a16="http://schemas.microsoft.com/office/drawing/2014/main" id="{FFEAC496-9C47-CD40-8BDA-8723C170F3A7}"/>
              </a:ext>
            </a:extLst>
          </p:cNvPr>
          <p:cNvSpPr txBox="1"/>
          <p:nvPr/>
        </p:nvSpPr>
        <p:spPr>
          <a:xfrm>
            <a:off x="280487" y="3931435"/>
            <a:ext cx="3159575" cy="2262158"/>
          </a:xfrm>
          <a:prstGeom prst="rect">
            <a:avLst/>
          </a:prstGeom>
          <a:noFill/>
        </p:spPr>
        <p:txBody>
          <a:bodyPr wrap="square" rtlCol="0">
            <a:spAutoFit/>
          </a:bodyPr>
          <a:lstStyle/>
          <a:p>
            <a:pPr marL="285750" lvl="1" indent="-285750">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Advantage</a:t>
            </a:r>
          </a:p>
          <a:p>
            <a:pPr marL="171450" lvl="3">
              <a:spcBef>
                <a:spcPts val="600"/>
              </a:spcBef>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Simple to implement</a:t>
            </a:r>
          </a:p>
          <a:p>
            <a:pPr marL="285750" lvl="0" indent="-285750">
              <a:spcBef>
                <a:spcPts val="1200"/>
              </a:spcBef>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rPr>
              <a:t>Disadvantage</a:t>
            </a:r>
            <a:endParaRPr lang="en-US" altLang="en-GB" sz="1600" b="1" dirty="0">
              <a:ln w="12700">
                <a:noFill/>
                <a:prstDash val="solid"/>
              </a:ln>
              <a:solidFill>
                <a:schemeClr val="accent1">
                  <a:lumMod val="75000"/>
                </a:schemeClr>
              </a:solidFill>
              <a:latin typeface="Arial" panose="020B0604020202020204" pitchFamily="34" charset="0"/>
              <a:cs typeface="Arial" panose="020B0604020202020204" pitchFamily="34" charset="0"/>
            </a:endParaRP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not accurate enough</a:t>
            </a: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may introduce noise or change the original distribution of the feature</a:t>
            </a:r>
          </a:p>
        </p:txBody>
      </p:sp>
      <p:sp>
        <p:nvSpPr>
          <p:cNvPr id="46" name="文本框 33">
            <a:extLst>
              <a:ext uri="{FF2B5EF4-FFF2-40B4-BE49-F238E27FC236}">
                <a16:creationId xmlns:a16="http://schemas.microsoft.com/office/drawing/2014/main" id="{C8B76167-C73E-F64A-A5D1-84CC2ADE4821}"/>
              </a:ext>
            </a:extLst>
          </p:cNvPr>
          <p:cNvSpPr txBox="1"/>
          <p:nvPr/>
        </p:nvSpPr>
        <p:spPr>
          <a:xfrm>
            <a:off x="3628148" y="3931435"/>
            <a:ext cx="3167095" cy="1815882"/>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GB" sz="1600" b="0" dirty="0">
                <a:solidFill>
                  <a:schemeClr val="accent2"/>
                </a:solidFill>
                <a:sym typeface="+mn-ea"/>
              </a:rPr>
              <a:t>The accuracy </a:t>
            </a:r>
            <a:r>
              <a:rPr lang="en-US" altLang="en-GB" sz="1600" b="0" dirty="0">
                <a:solidFill>
                  <a:schemeClr val="accent2"/>
                </a:solidFill>
                <a:sym typeface="+mn-ea"/>
              </a:rPr>
              <a:t>of imputation depends on clustering results,</a:t>
            </a:r>
          </a:p>
          <a:p>
            <a:pPr marL="0" lvl="1" indent="0">
              <a:buNone/>
            </a:pPr>
            <a:endParaRPr lang="en-US" altLang="en-GB" sz="1600" b="0" dirty="0">
              <a:solidFill>
                <a:schemeClr val="accent2"/>
              </a:solidFill>
              <a:sym typeface="+mn-ea"/>
            </a:endParaRPr>
          </a:p>
          <a:p>
            <a:pPr lvl="1"/>
            <a:r>
              <a:rPr lang="en-US" altLang="en-GB" sz="1600" b="0" dirty="0">
                <a:solidFill>
                  <a:schemeClr val="accent2"/>
                </a:solidFill>
                <a:sym typeface="+mn-ea"/>
              </a:rPr>
              <a:t>The variability of the clustering results is very large</a:t>
            </a:r>
            <a:endParaRPr lang="en-US" altLang="en-GB" sz="1600" b="0" dirty="0">
              <a:solidFill>
                <a:schemeClr val="accent2"/>
              </a:solidFill>
            </a:endParaRPr>
          </a:p>
          <a:p>
            <a:pPr lvl="1"/>
            <a:endParaRPr lang="en-US" altLang="en-GB" sz="1600" b="0" dirty="0">
              <a:solidFill>
                <a:srgbClr val="0FFBC2"/>
              </a:solidFill>
            </a:endParaRPr>
          </a:p>
        </p:txBody>
      </p:sp>
      <p:sp>
        <p:nvSpPr>
          <p:cNvPr id="47" name="文本框 34">
            <a:extLst>
              <a:ext uri="{FF2B5EF4-FFF2-40B4-BE49-F238E27FC236}">
                <a16:creationId xmlns:a16="http://schemas.microsoft.com/office/drawing/2014/main" id="{7B6705A2-0423-704C-9B35-08E0BB9E1479}"/>
              </a:ext>
            </a:extLst>
          </p:cNvPr>
          <p:cNvSpPr txBox="1"/>
          <p:nvPr/>
        </p:nvSpPr>
        <p:spPr>
          <a:xfrm>
            <a:off x="7003109" y="3951010"/>
            <a:ext cx="3043885" cy="1354217"/>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US" altLang="en-GB" sz="1600" b="0" dirty="0">
                <a:solidFill>
                  <a:schemeClr val="accent3">
                    <a:lumMod val="75000"/>
                  </a:schemeClr>
                </a:solidFill>
                <a:sym typeface="+mn-ea"/>
              </a:rPr>
              <a:t>Regression prediction</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Maximum likelihood</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Random forest</a:t>
            </a:r>
            <a:endParaRPr lang="en-US" altLang="en-GB" sz="1600" b="0" dirty="0">
              <a:solidFill>
                <a:schemeClr val="accent3">
                  <a:lumMod val="75000"/>
                </a:schemeClr>
              </a:solidFill>
            </a:endParaRPr>
          </a:p>
        </p:txBody>
      </p:sp>
    </p:spTree>
    <p:extLst>
      <p:ext uri="{BB962C8B-B14F-4D97-AF65-F5344CB8AC3E}">
        <p14:creationId xmlns:p14="http://schemas.microsoft.com/office/powerpoint/2010/main" val="316136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24505C0-6D37-2B41-970E-2CAFAC8E828A}"/>
              </a:ext>
            </a:extLst>
          </p:cNvPr>
          <p:cNvGraphicFramePr>
            <a:graphicFrameLocks noGrp="1"/>
          </p:cNvGraphicFramePr>
          <p:nvPr>
            <p:custDataLst>
              <p:tags r:id="rId1"/>
            </p:custDataLst>
            <p:extLst>
              <p:ext uri="{D42A27DB-BD31-4B8C-83A1-F6EECF244321}">
                <p14:modId xmlns:p14="http://schemas.microsoft.com/office/powerpoint/2010/main" val="2346152616"/>
              </p:ext>
            </p:extLst>
          </p:nvPr>
        </p:nvGraphicFramePr>
        <p:xfrm>
          <a:off x="125758" y="2762454"/>
          <a:ext cx="10183366" cy="3857242"/>
        </p:xfrm>
        <a:graphic>
          <a:graphicData uri="http://schemas.openxmlformats.org/drawingml/2006/table">
            <a:tbl>
              <a:tblPr firstRow="1" bandRow="1">
                <a:tableStyleId>{5940675A-B579-460E-94D1-54222C63F5DA}</a:tableStyleId>
              </a:tblPr>
              <a:tblGrid>
                <a:gridCol w="2545775">
                  <a:extLst>
                    <a:ext uri="{9D8B030D-6E8A-4147-A177-3AD203B41FA5}">
                      <a16:colId xmlns:a16="http://schemas.microsoft.com/office/drawing/2014/main" val="20000"/>
                    </a:ext>
                  </a:extLst>
                </a:gridCol>
                <a:gridCol w="2545864">
                  <a:extLst>
                    <a:ext uri="{9D8B030D-6E8A-4147-A177-3AD203B41FA5}">
                      <a16:colId xmlns:a16="http://schemas.microsoft.com/office/drawing/2014/main" val="20001"/>
                    </a:ext>
                  </a:extLst>
                </a:gridCol>
                <a:gridCol w="2498550">
                  <a:extLst>
                    <a:ext uri="{9D8B030D-6E8A-4147-A177-3AD203B41FA5}">
                      <a16:colId xmlns:a16="http://schemas.microsoft.com/office/drawing/2014/main" val="20002"/>
                    </a:ext>
                  </a:extLst>
                </a:gridCol>
                <a:gridCol w="2593177">
                  <a:extLst>
                    <a:ext uri="{9D8B030D-6E8A-4147-A177-3AD203B41FA5}">
                      <a16:colId xmlns:a16="http://schemas.microsoft.com/office/drawing/2014/main" val="20003"/>
                    </a:ext>
                  </a:extLst>
                </a:gridCol>
              </a:tblGrid>
              <a:tr h="7010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Approach</a:t>
                      </a:r>
                      <a:endParaRPr lang="en-US" sz="3600" b="1" dirty="0">
                        <a:solidFill>
                          <a:schemeClr val="tx1"/>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Logistic Regression (Baseline)</a:t>
                      </a:r>
                    </a:p>
                  </a:txBody>
                  <a:tcPr anchor="ct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400" b="1" dirty="0">
                        <a:solidFill>
                          <a:schemeClr val="tx1">
                            <a:lumMod val="75000"/>
                            <a:lumOff val="25000"/>
                          </a:schemeClr>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2"/>
                          </a:solidFill>
                          <a:cs typeface="Arial" panose="020B0604020202020204" pitchFamily="34" charset="0"/>
                          <a:sym typeface="+mn-ea"/>
                        </a:rPr>
                        <a:t>Precision</a:t>
                      </a:r>
                      <a:endParaRPr lang="ko-KR" altLang="en-US" sz="2400" b="1" dirty="0">
                        <a:solidFill>
                          <a:schemeClr val="tx1">
                            <a:lumMod val="75000"/>
                            <a:lumOff val="25000"/>
                          </a:schemeClr>
                        </a:solidFill>
                        <a:latin typeface="+mn-lt"/>
                        <a:cs typeface="Arial" panose="020B0604020202020204" pitchFamily="34" charset="0"/>
                        <a:sym typeface="+mn-ea"/>
                      </a:endParaRPr>
                    </a:p>
                  </a:txBody>
                  <a:tcPr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3"/>
                          </a:solidFill>
                          <a:cs typeface="Arial" panose="020B0604020202020204" pitchFamily="34" charset="0"/>
                          <a:sym typeface="+mn-ea"/>
                        </a:rPr>
                        <a:t>Recall</a:t>
                      </a:r>
                      <a:endParaRPr lang="en-US" altLang="en-US" sz="2400" b="1" dirty="0">
                        <a:solidFill>
                          <a:schemeClr val="accent3"/>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400" b="1" dirty="0">
                          <a:solidFill>
                            <a:schemeClr val="accent1"/>
                          </a:solidFill>
                          <a:cs typeface="Arial" panose="020B0604020202020204" pitchFamily="34" charset="0"/>
                          <a:sym typeface="+mn-ea"/>
                        </a:rPr>
                        <a:t>F1socre</a:t>
                      </a:r>
                      <a:endParaRPr lang="en-US" altLang="ko-KR" sz="2400" b="1" dirty="0">
                        <a:solidFill>
                          <a:schemeClr val="tx1">
                            <a:lumMod val="75000"/>
                            <a:lumOff val="25000"/>
                          </a:schemeClr>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4"/>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39470">
                <a:tc>
                  <a:txBody>
                    <a:bodyPr/>
                    <a:lstStyle/>
                    <a:p>
                      <a:pPr algn="ctr"/>
                      <a:r>
                        <a:rPr kumimoji="0" lang="en-US" altLang="ko-KR"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K-Means </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algn="ctr"/>
                      <a:r>
                        <a:rPr lang="en-US" altLang="ko-KR" sz="1800" b="1" dirty="0">
                          <a:solidFill>
                            <a:schemeClr val="accent2">
                              <a:lumMod val="75000"/>
                            </a:schemeClr>
                          </a:solidFill>
                          <a:latin typeface="+mn-lt"/>
                          <a:cs typeface="Arial" panose="020B0604020202020204" pitchFamily="34" charset="0"/>
                        </a:rPr>
                        <a:t>0.7229</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algn="ctr"/>
                      <a:r>
                        <a:rPr lang="en-US" altLang="ko-KR" sz="1800" b="1" dirty="0">
                          <a:solidFill>
                            <a:srgbClr val="92D050"/>
                          </a:solidFill>
                          <a:latin typeface="+mn-lt"/>
                          <a:cs typeface="Arial" panose="020B0604020202020204" pitchFamily="34" charset="0"/>
                        </a:rPr>
                        <a:t>0.7865</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0.7533</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973698">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800" b="1" dirty="0">
                          <a:solidFill>
                            <a:srgbClr val="00B0F0"/>
                          </a:solidFill>
                          <a:latin typeface="+mn-lt"/>
                          <a:cs typeface="Arial" panose="020B0604020202020204" pitchFamily="34" charset="0"/>
                        </a:rPr>
                        <a:t>Random Forest</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chemeClr val="accent2">
                              <a:lumMod val="75000"/>
                            </a:schemeClr>
                          </a:solidFill>
                          <a:latin typeface="+mn-lt"/>
                          <a:cs typeface="Arial" panose="020B0604020202020204" pitchFamily="34" charset="0"/>
                        </a:rPr>
                        <a:t>0.7201</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92D050"/>
                          </a:solidFill>
                          <a:latin typeface="+mn-lt"/>
                          <a:cs typeface="Arial" panose="020B0604020202020204" pitchFamily="34" charset="0"/>
                        </a:rPr>
                        <a:t>0.78</a:t>
                      </a:r>
                    </a:p>
                  </a:txBody>
                  <a:tcPr anchor="ctr">
                    <a:lnL>
                      <a:noFill/>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00B0F0"/>
                          </a:solidFill>
                          <a:latin typeface="+mn-lt"/>
                          <a:cs typeface="Arial" panose="020B0604020202020204" pitchFamily="34" charset="0"/>
                        </a:rPr>
                        <a:t>0.7489</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38669">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No Imputation</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chemeClr val="accent2">
                              <a:lumMod val="75000"/>
                            </a:schemeClr>
                          </a:solidFill>
                          <a:effectLst/>
                          <a:uLnTx/>
                          <a:uFillTx/>
                          <a:latin typeface="+mn-lt"/>
                          <a:ea typeface="Arial Unicode MS"/>
                          <a:cs typeface="Arial" panose="020B0604020202020204" pitchFamily="34" charset="0"/>
                        </a:rPr>
                        <a:t>0.5528</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rgbClr val="92D050"/>
                          </a:solidFill>
                          <a:effectLst/>
                          <a:uLnTx/>
                          <a:uFillTx/>
                          <a:latin typeface="+mn-lt"/>
                          <a:ea typeface="Arial Unicode MS"/>
                          <a:cs typeface="Arial" panose="020B0604020202020204" pitchFamily="34" charset="0"/>
                        </a:rPr>
                        <a:t>0.7367</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0.6366</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27">
            <a:extLst>
              <a:ext uri="{FF2B5EF4-FFF2-40B4-BE49-F238E27FC236}">
                <a16:creationId xmlns:a16="http://schemas.microsoft.com/office/drawing/2014/main" id="{2544F841-65E0-4168-8B9B-0D85CD257D1F}"/>
              </a:ext>
            </a:extLst>
          </p:cNvPr>
          <p:cNvSpPr/>
          <p:nvPr/>
        </p:nvSpPr>
        <p:spPr>
          <a:xfrm>
            <a:off x="317486" y="4011625"/>
            <a:ext cx="398145" cy="679450"/>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spTree>
    <p:extLst>
      <p:ext uri="{BB962C8B-B14F-4D97-AF65-F5344CB8AC3E}">
        <p14:creationId xmlns:p14="http://schemas.microsoft.com/office/powerpoint/2010/main" val="700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319CE7-34D2-4B1C-AA51-66FDA8A5FBFC}"/>
              </a:ext>
            </a:extLst>
          </p:cNvPr>
          <p:cNvSpPr/>
          <p:nvPr/>
        </p:nvSpPr>
        <p:spPr>
          <a:xfrm>
            <a:off x="193965" y="224550"/>
            <a:ext cx="10001070" cy="639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cs typeface="+mn-cs"/>
            </a:endParaRPr>
          </a:p>
        </p:txBody>
      </p:sp>
      <p:grpSp>
        <p:nvGrpSpPr>
          <p:cNvPr id="58" name="그룹 38">
            <a:extLst>
              <a:ext uri="{FF2B5EF4-FFF2-40B4-BE49-F238E27FC236}">
                <a16:creationId xmlns:a16="http://schemas.microsoft.com/office/drawing/2014/main" id="{C88D7ABB-F9E4-4564-B938-24FEC1033193}"/>
              </a:ext>
            </a:extLst>
          </p:cNvPr>
          <p:cNvGrpSpPr/>
          <p:nvPr/>
        </p:nvGrpSpPr>
        <p:grpSpPr>
          <a:xfrm>
            <a:off x="2900855" y="235215"/>
            <a:ext cx="7027967" cy="6398235"/>
            <a:chOff x="3174158" y="1812689"/>
            <a:chExt cx="8036926" cy="4263657"/>
          </a:xfrm>
          <a:solidFill>
            <a:schemeClr val="accent1"/>
          </a:solidFill>
        </p:grpSpPr>
        <p:sp>
          <p:nvSpPr>
            <p:cNvPr id="59" name="Rectangle 13">
              <a:extLst>
                <a:ext uri="{FF2B5EF4-FFF2-40B4-BE49-F238E27FC236}">
                  <a16:creationId xmlns:a16="http://schemas.microsoft.com/office/drawing/2014/main" id="{4BB020AA-CF75-463C-8262-0939B17667FC}"/>
                </a:ext>
              </a:extLst>
            </p:cNvPr>
            <p:cNvSpPr/>
            <p:nvPr/>
          </p:nvSpPr>
          <p:spPr>
            <a:xfrm rot="16200000">
              <a:off x="4376082"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0" name="Rectangle 13">
              <a:extLst>
                <a:ext uri="{FF2B5EF4-FFF2-40B4-BE49-F238E27FC236}">
                  <a16:creationId xmlns:a16="http://schemas.microsoft.com/office/drawing/2014/main" id="{AB8E93FA-C5C4-43AB-B687-6114C6D4F2FD}"/>
                </a:ext>
              </a:extLst>
            </p:cNvPr>
            <p:cNvSpPr/>
            <p:nvPr/>
          </p:nvSpPr>
          <p:spPr>
            <a:xfrm rot="16200000">
              <a:off x="7082677"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1" name="Rectangle 13">
              <a:extLst>
                <a:ext uri="{FF2B5EF4-FFF2-40B4-BE49-F238E27FC236}">
                  <a16:creationId xmlns:a16="http://schemas.microsoft.com/office/drawing/2014/main" id="{CF12B3C7-0B98-4C95-BA60-3F479B7C9054}"/>
                </a:ext>
              </a:extLst>
            </p:cNvPr>
            <p:cNvSpPr/>
            <p:nvPr/>
          </p:nvSpPr>
          <p:spPr>
            <a:xfrm rot="16200000">
              <a:off x="9789273" y="610765"/>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2" name="Rectangle 13">
              <a:extLst>
                <a:ext uri="{FF2B5EF4-FFF2-40B4-BE49-F238E27FC236}">
                  <a16:creationId xmlns:a16="http://schemas.microsoft.com/office/drawing/2014/main" id="{FA0C48D3-1223-41E6-B3BE-A0F0A6F98934}"/>
                </a:ext>
              </a:extLst>
            </p:cNvPr>
            <p:cNvSpPr/>
            <p:nvPr/>
          </p:nvSpPr>
          <p:spPr>
            <a:xfrm rot="16200000" flipH="1">
              <a:off x="4376082" y="4647049"/>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3" name="Rectangle 13">
              <a:extLst>
                <a:ext uri="{FF2B5EF4-FFF2-40B4-BE49-F238E27FC236}">
                  <a16:creationId xmlns:a16="http://schemas.microsoft.com/office/drawing/2014/main" id="{4AE7738B-4127-453E-B5F4-85853158288E}"/>
                </a:ext>
              </a:extLst>
            </p:cNvPr>
            <p:cNvSpPr/>
            <p:nvPr/>
          </p:nvSpPr>
          <p:spPr>
            <a:xfrm rot="16200000" flipH="1">
              <a:off x="7082679" y="4647050"/>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4" name="Rectangle 13">
              <a:extLst>
                <a:ext uri="{FF2B5EF4-FFF2-40B4-BE49-F238E27FC236}">
                  <a16:creationId xmlns:a16="http://schemas.microsoft.com/office/drawing/2014/main" id="{0D48A645-6C1A-4CA8-9C36-AB96C972ABB6}"/>
                </a:ext>
              </a:extLst>
            </p:cNvPr>
            <p:cNvSpPr/>
            <p:nvPr/>
          </p:nvSpPr>
          <p:spPr>
            <a:xfrm rot="16200000" flipH="1">
              <a:off x="9789273" y="4647053"/>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5" name="사각형: 둥근 위쪽 모서리 27">
              <a:extLst>
                <a:ext uri="{FF2B5EF4-FFF2-40B4-BE49-F238E27FC236}">
                  <a16:creationId xmlns:a16="http://schemas.microsoft.com/office/drawing/2014/main" id="{7A2D3FFA-30F2-4BCB-8A47-C090859009A9}"/>
                </a:ext>
              </a:extLst>
            </p:cNvPr>
            <p:cNvSpPr/>
            <p:nvPr/>
          </p:nvSpPr>
          <p:spPr>
            <a:xfrm rot="10800000">
              <a:off x="3418868" y="1812689"/>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사각형: 둥근 위쪽 모서리 33">
              <a:extLst>
                <a:ext uri="{FF2B5EF4-FFF2-40B4-BE49-F238E27FC236}">
                  <a16:creationId xmlns:a16="http://schemas.microsoft.com/office/drawing/2014/main" id="{9820AB2C-17EE-4F0B-86AD-8897E915DE44}"/>
                </a:ext>
              </a:extLst>
            </p:cNvPr>
            <p:cNvSpPr/>
            <p:nvPr/>
          </p:nvSpPr>
          <p:spPr>
            <a:xfrm rot="10800000">
              <a:off x="6129905" y="1812689"/>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사각형: 둥근 위쪽 모서리 34">
              <a:extLst>
                <a:ext uri="{FF2B5EF4-FFF2-40B4-BE49-F238E27FC236}">
                  <a16:creationId xmlns:a16="http://schemas.microsoft.com/office/drawing/2014/main" id="{6C69CF6C-46BC-4204-A649-9272FA94B7C0}"/>
                </a:ext>
              </a:extLst>
            </p:cNvPr>
            <p:cNvSpPr/>
            <p:nvPr/>
          </p:nvSpPr>
          <p:spPr>
            <a:xfrm rot="10800000">
              <a:off x="8840943" y="1812690"/>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사각형: 둥근 위쪽 모서리 35">
              <a:extLst>
                <a:ext uri="{FF2B5EF4-FFF2-40B4-BE49-F238E27FC236}">
                  <a16:creationId xmlns:a16="http://schemas.microsoft.com/office/drawing/2014/main" id="{2F2809F2-17C6-4996-B1B7-E30F448075C4}"/>
                </a:ext>
              </a:extLst>
            </p:cNvPr>
            <p:cNvSpPr/>
            <p:nvPr/>
          </p:nvSpPr>
          <p:spPr>
            <a:xfrm>
              <a:off x="3418868" y="5535341"/>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사각형: 둥근 위쪽 모서리 36">
              <a:extLst>
                <a:ext uri="{FF2B5EF4-FFF2-40B4-BE49-F238E27FC236}">
                  <a16:creationId xmlns:a16="http://schemas.microsoft.com/office/drawing/2014/main" id="{F24477A8-2DED-40EF-9B83-8FA112EE6D1E}"/>
                </a:ext>
              </a:extLst>
            </p:cNvPr>
            <p:cNvSpPr/>
            <p:nvPr/>
          </p:nvSpPr>
          <p:spPr>
            <a:xfrm>
              <a:off x="6129905" y="5535341"/>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사각형: 둥근 위쪽 모서리 37">
              <a:extLst>
                <a:ext uri="{FF2B5EF4-FFF2-40B4-BE49-F238E27FC236}">
                  <a16:creationId xmlns:a16="http://schemas.microsoft.com/office/drawing/2014/main" id="{9A2E5A98-676B-4B0D-93BA-FCE92097EB99}"/>
                </a:ext>
              </a:extLst>
            </p:cNvPr>
            <p:cNvSpPr/>
            <p:nvPr/>
          </p:nvSpPr>
          <p:spPr>
            <a:xfrm>
              <a:off x="8840943" y="5535342"/>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aphicFrame>
        <p:nvGraphicFramePr>
          <p:cNvPr id="71" name="Table 70">
            <a:extLst>
              <a:ext uri="{FF2B5EF4-FFF2-40B4-BE49-F238E27FC236}">
                <a16:creationId xmlns:a16="http://schemas.microsoft.com/office/drawing/2014/main" id="{1DBA3554-3466-4241-B6B2-F60E10E60819}"/>
              </a:ext>
            </a:extLst>
          </p:cNvPr>
          <p:cNvGraphicFramePr>
            <a:graphicFrameLocks noGrp="1"/>
          </p:cNvGraphicFramePr>
          <p:nvPr>
            <p:extLst>
              <p:ext uri="{D42A27DB-BD31-4B8C-83A1-F6EECF244321}">
                <p14:modId xmlns:p14="http://schemas.microsoft.com/office/powerpoint/2010/main" val="660863403"/>
              </p:ext>
            </p:extLst>
          </p:nvPr>
        </p:nvGraphicFramePr>
        <p:xfrm>
          <a:off x="327072" y="235214"/>
          <a:ext cx="9601750" cy="5569180"/>
        </p:xfrm>
        <a:graphic>
          <a:graphicData uri="http://schemas.openxmlformats.org/drawingml/2006/table">
            <a:tbl>
              <a:tblPr firstRow="1" bandRow="1">
                <a:tableStyleId>{2D5ABB26-0587-4C30-8999-92F81FD0307C}</a:tableStyleId>
              </a:tblPr>
              <a:tblGrid>
                <a:gridCol w="2952901">
                  <a:extLst>
                    <a:ext uri="{9D8B030D-6E8A-4147-A177-3AD203B41FA5}">
                      <a16:colId xmlns:a16="http://schemas.microsoft.com/office/drawing/2014/main" val="20000"/>
                    </a:ext>
                  </a:extLst>
                </a:gridCol>
                <a:gridCol w="1516355">
                  <a:extLst>
                    <a:ext uri="{9D8B030D-6E8A-4147-A177-3AD203B41FA5}">
                      <a16:colId xmlns:a16="http://schemas.microsoft.com/office/drawing/2014/main" val="20001"/>
                    </a:ext>
                  </a:extLst>
                </a:gridCol>
                <a:gridCol w="2886396">
                  <a:extLst>
                    <a:ext uri="{9D8B030D-6E8A-4147-A177-3AD203B41FA5}">
                      <a16:colId xmlns:a16="http://schemas.microsoft.com/office/drawing/2014/main" val="20002"/>
                    </a:ext>
                  </a:extLst>
                </a:gridCol>
                <a:gridCol w="2246098">
                  <a:extLst>
                    <a:ext uri="{9D8B030D-6E8A-4147-A177-3AD203B41FA5}">
                      <a16:colId xmlns:a16="http://schemas.microsoft.com/office/drawing/2014/main" val="20003"/>
                    </a:ext>
                  </a:extLst>
                </a:gridCol>
              </a:tblGrid>
              <a:tr h="99524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Feature</a:t>
                      </a:r>
                      <a:endParaRPr lang="ko-KR" altLang="en-US" sz="1600" b="1"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Estimate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P-value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1" dirty="0">
                          <a:solidFill>
                            <a:schemeClr val="bg1"/>
                          </a:solidFill>
                          <a:latin typeface="+mn-lt"/>
                          <a:cs typeface="Arial" pitchFamily="34" charset="0"/>
                        </a:rPr>
                        <a:t>Significant Level</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40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0" dirty="0">
                          <a:solidFill>
                            <a:schemeClr val="tx1">
                              <a:lumMod val="75000"/>
                              <a:lumOff val="25000"/>
                            </a:schemeClr>
                          </a:solidFill>
                          <a:latin typeface="+mn-lt"/>
                          <a:cs typeface="Arial" pitchFamily="34" charset="0"/>
                        </a:rPr>
                        <a:t>Total Time Spent on Website</a:t>
                      </a:r>
                      <a:endParaRPr lang="ko-KR" altLang="en-US" sz="16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21.147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Closed by </a:t>
                      </a:r>
                      <a:r>
                        <a:rPr lang="en-GB" sz="1600" b="0" kern="1200" dirty="0" err="1">
                          <a:solidFill>
                            <a:schemeClr val="tx1"/>
                          </a:solidFill>
                          <a:effectLst/>
                          <a:latin typeface="+mn-lt"/>
                          <a:ea typeface="+mn-ea"/>
                          <a:cs typeface="+mn-cs"/>
                        </a:rPr>
                        <a:t>Horizzon</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8.896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2855338"/>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Lost to EINS</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11.145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0244996"/>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chemeClr val="tx1"/>
                          </a:solidFill>
                          <a:effectLst/>
                          <a:latin typeface="+mn-lt"/>
                          <a:ea typeface="+mn-ea"/>
                          <a:cs typeface="+mn-cs"/>
                        </a:rPr>
                        <a:t>Not sure</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-3.758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834678"/>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rgbClr val="000000"/>
                          </a:solidFill>
                          <a:effectLst/>
                          <a:latin typeface="Arial" panose="020B0604020202020204" pitchFamily="34" charset="0"/>
                          <a:ea typeface="+mn-ea"/>
                          <a:cs typeface="Times New Roman" panose="02020603050405020304" pitchFamily="18" charset="0"/>
                        </a:rPr>
                        <a:t>Busy</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6.027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1.67E-09</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103171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Visits</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4.437</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9.11E-06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Do Not Email</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-4.207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Worst</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-4.084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4.88E-05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27448">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Origin - </a:t>
                      </a:r>
                      <a:r>
                        <a:rPr lang="en-GB" sz="1600" b="0" kern="1200" dirty="0">
                          <a:solidFill>
                            <a:srgbClr val="000000"/>
                          </a:solidFill>
                          <a:effectLst/>
                          <a:latin typeface="Arial" panose="020B0604020202020204" pitchFamily="34" charset="0"/>
                          <a:ea typeface="+mn-ea"/>
                          <a:cs typeface="Times New Roman" panose="02020603050405020304" pitchFamily="18" charset="0"/>
                        </a:rPr>
                        <a:t>Landing Page Submission</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-4.015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5.95E-05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3281">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Might be</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-3.464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0.000532</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42332">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err="1">
                          <a:solidFill>
                            <a:srgbClr val="000000"/>
                          </a:solidFill>
                          <a:effectLst/>
                          <a:latin typeface="Arial" panose="020B0604020202020204" pitchFamily="34" charset="0"/>
                          <a:ea typeface="+mn-ea"/>
                          <a:cs typeface="Times New Roman" panose="02020603050405020304" pitchFamily="18" charset="0"/>
                        </a:rPr>
                        <a:t>Hangup</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2.744</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0.006078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57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6634D92-DDA9-449E-9A4A-DA4A58A137F2}"/>
              </a:ext>
            </a:extLst>
          </p:cNvPr>
          <p:cNvSpPr/>
          <p:nvPr/>
        </p:nvSpPr>
        <p:spPr>
          <a:xfrm>
            <a:off x="7467227" y="2745000"/>
            <a:ext cx="1368000" cy="13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5EBEE4"/>
              </a:solidFill>
              <a:effectLst/>
              <a:uLnTx/>
              <a:uFillTx/>
              <a:latin typeface="Arial"/>
              <a:ea typeface="Arial Unicode MS"/>
              <a:cs typeface="+mn-cs"/>
            </a:endParaRPr>
          </a:p>
        </p:txBody>
      </p:sp>
      <p:sp>
        <p:nvSpPr>
          <p:cNvPr id="13" name="Text Placeholder 10">
            <a:extLst>
              <a:ext uri="{FF2B5EF4-FFF2-40B4-BE49-F238E27FC236}">
                <a16:creationId xmlns:a16="http://schemas.microsoft.com/office/drawing/2014/main" id="{6D5C7914-E3C7-4A19-8993-19344F9A2F93}"/>
              </a:ext>
            </a:extLst>
          </p:cNvPr>
          <p:cNvSpPr txBox="1">
            <a:spLocks/>
          </p:cNvSpPr>
          <p:nvPr/>
        </p:nvSpPr>
        <p:spPr>
          <a:xfrm>
            <a:off x="8046169" y="2827355"/>
            <a:ext cx="3684288" cy="12032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32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Method</a:t>
            </a:r>
          </a:p>
        </p:txBody>
      </p:sp>
      <p:grpSp>
        <p:nvGrpSpPr>
          <p:cNvPr id="8" name="Group 7">
            <a:extLst>
              <a:ext uri="{FF2B5EF4-FFF2-40B4-BE49-F238E27FC236}">
                <a16:creationId xmlns:a16="http://schemas.microsoft.com/office/drawing/2014/main" id="{A3E913B8-5E5D-354E-B393-7BCC9587DADC}"/>
              </a:ext>
            </a:extLst>
          </p:cNvPr>
          <p:cNvGrpSpPr/>
          <p:nvPr/>
        </p:nvGrpSpPr>
        <p:grpSpPr>
          <a:xfrm>
            <a:off x="4075879" y="655023"/>
            <a:ext cx="4458798" cy="815608"/>
            <a:chOff x="5407636" y="860119"/>
            <a:chExt cx="4458798" cy="815608"/>
          </a:xfrm>
        </p:grpSpPr>
        <p:sp>
          <p:nvSpPr>
            <p:cNvPr id="26" name="TextBox 25">
              <a:extLst>
                <a:ext uri="{FF2B5EF4-FFF2-40B4-BE49-F238E27FC236}">
                  <a16:creationId xmlns:a16="http://schemas.microsoft.com/office/drawing/2014/main" id="{7A473C82-A474-48CB-88F5-765598187F6A}"/>
                </a:ext>
              </a:extLst>
            </p:cNvPr>
            <p:cNvSpPr txBox="1"/>
            <p:nvPr/>
          </p:nvSpPr>
          <p:spPr>
            <a:xfrm>
              <a:off x="5407636" y="96784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27" name="Group 13">
              <a:extLst>
                <a:ext uri="{FF2B5EF4-FFF2-40B4-BE49-F238E27FC236}">
                  <a16:creationId xmlns:a16="http://schemas.microsoft.com/office/drawing/2014/main" id="{1FDC05BC-6FD6-4CEA-AE88-84CEF60976E1}"/>
                </a:ext>
              </a:extLst>
            </p:cNvPr>
            <p:cNvGrpSpPr/>
            <p:nvPr/>
          </p:nvGrpSpPr>
          <p:grpSpPr>
            <a:xfrm>
              <a:off x="6221759" y="860119"/>
              <a:ext cx="3644675" cy="738664"/>
              <a:chOff x="3017859" y="4283314"/>
              <a:chExt cx="1908852" cy="738664"/>
            </a:xfrm>
          </p:grpSpPr>
          <p:sp>
            <p:nvSpPr>
              <p:cNvPr id="28" name="TextBox 27">
                <a:extLst>
                  <a:ext uri="{FF2B5EF4-FFF2-40B4-BE49-F238E27FC236}">
                    <a16:creationId xmlns:a16="http://schemas.microsoft.com/office/drawing/2014/main" id="{AC848077-AD06-4E65-A747-5C908650717C}"/>
                  </a:ext>
                </a:extLst>
              </p:cNvPr>
              <p:cNvSpPr txBox="1"/>
              <p:nvPr/>
            </p:nvSpPr>
            <p:spPr>
              <a:xfrm>
                <a:off x="3021856" y="4560313"/>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Randomly split into 66% and 34% for the “Train” and “Test” data sets respectively</a:t>
                </a:r>
                <a:endParaRPr lang="en-US" sz="1200" dirty="0">
                  <a:solidFill>
                    <a:srgbClr val="000000"/>
                  </a:solidFill>
                  <a:latin typeface="Arial" panose="020B0604020202020204" pitchFamily="34" charset="0"/>
                </a:endParaRPr>
              </a:p>
            </p:txBody>
          </p:sp>
          <p:sp>
            <p:nvSpPr>
              <p:cNvPr id="29" name="TextBox 28">
                <a:extLst>
                  <a:ext uri="{FF2B5EF4-FFF2-40B4-BE49-F238E27FC236}">
                    <a16:creationId xmlns:a16="http://schemas.microsoft.com/office/drawing/2014/main" id="{36954424-C109-44C8-95CF-AD270EB6A407}"/>
                  </a:ext>
                </a:extLst>
              </p:cNvPr>
              <p:cNvSpPr txBox="1"/>
              <p:nvPr/>
            </p:nvSpPr>
            <p:spPr>
              <a:xfrm>
                <a:off x="3017859" y="4283314"/>
                <a:ext cx="1888661" cy="338554"/>
              </a:xfrm>
              <a:prstGeom prst="rect">
                <a:avLst/>
              </a:prstGeom>
              <a:noFill/>
            </p:spPr>
            <p:txBody>
              <a:bodyPr wrap="square" rtlCol="0">
                <a:spAutoFit/>
              </a:bodyPr>
              <a:lstStyle/>
              <a:p>
                <a:pPr lvl="0" defTabSz="914286"/>
                <a:r>
                  <a:rPr lang="en-US" sz="1600" b="1" dirty="0">
                    <a:solidFill>
                      <a:prstClr val="black">
                        <a:lumMod val="75000"/>
                        <a:lumOff val="25000"/>
                      </a:prstClr>
                    </a:solidFill>
                    <a:latin typeface="Arial"/>
                    <a:ea typeface="Arial Unicode MS"/>
                    <a:cs typeface="Arial" pitchFamily="34" charset="0"/>
                  </a:rPr>
                  <a:t>Create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Train</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and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Test</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data sets</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9" name="Group 8">
            <a:extLst>
              <a:ext uri="{FF2B5EF4-FFF2-40B4-BE49-F238E27FC236}">
                <a16:creationId xmlns:a16="http://schemas.microsoft.com/office/drawing/2014/main" id="{A8CEF990-6C6A-0B49-866F-7871B8765F0B}"/>
              </a:ext>
            </a:extLst>
          </p:cNvPr>
          <p:cNvGrpSpPr/>
          <p:nvPr/>
        </p:nvGrpSpPr>
        <p:grpSpPr>
          <a:xfrm>
            <a:off x="807774" y="2152001"/>
            <a:ext cx="2999196" cy="1692000"/>
            <a:chOff x="461541" y="2152001"/>
            <a:chExt cx="2999196" cy="1692000"/>
          </a:xfrm>
        </p:grpSpPr>
        <p:sp>
          <p:nvSpPr>
            <p:cNvPr id="30" name="TextBox 29">
              <a:extLst>
                <a:ext uri="{FF2B5EF4-FFF2-40B4-BE49-F238E27FC236}">
                  <a16:creationId xmlns:a16="http://schemas.microsoft.com/office/drawing/2014/main" id="{587CC1FD-DD26-4AE0-A2EC-724AD4DF6F47}"/>
                </a:ext>
              </a:extLst>
            </p:cNvPr>
            <p:cNvSpPr txBox="1"/>
            <p:nvPr/>
          </p:nvSpPr>
          <p:spPr>
            <a:xfrm>
              <a:off x="461541" y="21520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31" name="Group 17">
              <a:extLst>
                <a:ext uri="{FF2B5EF4-FFF2-40B4-BE49-F238E27FC236}">
                  <a16:creationId xmlns:a16="http://schemas.microsoft.com/office/drawing/2014/main" id="{1E7DEDFE-B544-4AC2-A32E-5E1E13518A12}"/>
                </a:ext>
              </a:extLst>
            </p:cNvPr>
            <p:cNvGrpSpPr/>
            <p:nvPr/>
          </p:nvGrpSpPr>
          <p:grpSpPr>
            <a:xfrm>
              <a:off x="461543" y="2920671"/>
              <a:ext cx="2999194" cy="923330"/>
              <a:chOff x="3017860" y="4283314"/>
              <a:chExt cx="1908851" cy="923330"/>
            </a:xfrm>
          </p:grpSpPr>
          <p:sp>
            <p:nvSpPr>
              <p:cNvPr id="32" name="TextBox 31">
                <a:extLst>
                  <a:ext uri="{FF2B5EF4-FFF2-40B4-BE49-F238E27FC236}">
                    <a16:creationId xmlns:a16="http://schemas.microsoft.com/office/drawing/2014/main" id="{CB312488-2B10-4B19-9D20-B85E7000926D}"/>
                  </a:ext>
                </a:extLst>
              </p:cNvPr>
              <p:cNvSpPr txBox="1"/>
              <p:nvPr/>
            </p:nvSpPr>
            <p:spPr>
              <a:xfrm>
                <a:off x="3021856" y="4560313"/>
                <a:ext cx="1904855" cy="646331"/>
              </a:xfrm>
              <a:prstGeom prst="rect">
                <a:avLst/>
              </a:prstGeom>
              <a:noFill/>
            </p:spPr>
            <p:txBody>
              <a:bodyPr wrap="square" rtlCol="0">
                <a:spAutoFit/>
              </a:bodyPr>
              <a:lstStyle/>
              <a:p>
                <a:pPr marL="171450" indent="-171450" defTabSz="914286">
                  <a:buFont typeface="Courier New" panose="02070309020205020404" pitchFamily="49" charset="0"/>
                  <a:buChar char="o"/>
                </a:pPr>
                <a:r>
                  <a:rPr lang="en-CA" sz="1200" dirty="0">
                    <a:solidFill>
                      <a:prstClr val="black">
                        <a:lumMod val="75000"/>
                        <a:lumOff val="25000"/>
                      </a:prstClr>
                    </a:solidFill>
                    <a:latin typeface="Arial"/>
                    <a:ea typeface="Arial Unicode MS"/>
                    <a:cs typeface="Arial" pitchFamily="34" charset="0"/>
                  </a:rPr>
                  <a:t>Examine the Significance of the Features</a:t>
                </a:r>
              </a:p>
              <a:p>
                <a:pPr marL="171450" indent="-171450" defTabSz="914286">
                  <a:buFont typeface="Courier New" panose="02070309020205020404" pitchFamily="49" charset="0"/>
                  <a:buChar char="o"/>
                </a:pPr>
                <a:endParaRPr lang="ko-KR" altLang="en-US" sz="1200" dirty="0">
                  <a:solidFill>
                    <a:prstClr val="black">
                      <a:lumMod val="75000"/>
                      <a:lumOff val="25000"/>
                    </a:prstClr>
                  </a:solidFill>
                  <a:latin typeface="Arial"/>
                  <a:ea typeface="Arial Unicode MS"/>
                  <a:cs typeface="Arial" pitchFamily="34" charset="0"/>
                </a:endParaRPr>
              </a:p>
            </p:txBody>
          </p:sp>
          <p:sp>
            <p:nvSpPr>
              <p:cNvPr id="33" name="TextBox 32">
                <a:extLst>
                  <a:ext uri="{FF2B5EF4-FFF2-40B4-BE49-F238E27FC236}">
                    <a16:creationId xmlns:a16="http://schemas.microsoft.com/office/drawing/2014/main" id="{407B7CD4-BE08-4FBF-9703-F238F89756FF}"/>
                  </a:ext>
                </a:extLst>
              </p:cNvPr>
              <p:cNvSpPr txBox="1"/>
              <p:nvPr/>
            </p:nvSpPr>
            <p:spPr>
              <a:xfrm>
                <a:off x="3017860" y="4283314"/>
                <a:ext cx="1888661" cy="338554"/>
              </a:xfrm>
              <a:prstGeom prst="rect">
                <a:avLst/>
              </a:prstGeom>
              <a:noFill/>
            </p:spPr>
            <p:txBody>
              <a:bodyPr wrap="square" rtlCol="0">
                <a:spAutoFit/>
              </a:bodyPr>
              <a:lstStyle/>
              <a:p>
                <a:pPr defTabSz="914286"/>
                <a:r>
                  <a:rPr lang="en-CA" sz="1600" b="1" dirty="0">
                    <a:solidFill>
                      <a:prstClr val="black">
                        <a:lumMod val="75000"/>
                        <a:lumOff val="25000"/>
                      </a:prstClr>
                    </a:solidFill>
                    <a:latin typeface="Arial"/>
                    <a:ea typeface="Arial Unicode MS"/>
                    <a:cs typeface="Arial" pitchFamily="34" charset="0"/>
                  </a:rPr>
                  <a:t>Logistic Regression Model</a:t>
                </a:r>
              </a:p>
            </p:txBody>
          </p:sp>
        </p:grpSp>
      </p:grpSp>
      <p:grpSp>
        <p:nvGrpSpPr>
          <p:cNvPr id="10" name="Group 9">
            <a:extLst>
              <a:ext uri="{FF2B5EF4-FFF2-40B4-BE49-F238E27FC236}">
                <a16:creationId xmlns:a16="http://schemas.microsoft.com/office/drawing/2014/main" id="{3CAB963D-EC62-3542-927C-87D78361F698}"/>
              </a:ext>
            </a:extLst>
          </p:cNvPr>
          <p:cNvGrpSpPr/>
          <p:nvPr/>
        </p:nvGrpSpPr>
        <p:grpSpPr>
          <a:xfrm>
            <a:off x="461541" y="4062567"/>
            <a:ext cx="2748204" cy="1767453"/>
            <a:chOff x="461541" y="4062567"/>
            <a:chExt cx="2748204" cy="1767453"/>
          </a:xfrm>
        </p:grpSpPr>
        <p:sp>
          <p:nvSpPr>
            <p:cNvPr id="34" name="TextBox 33">
              <a:extLst>
                <a:ext uri="{FF2B5EF4-FFF2-40B4-BE49-F238E27FC236}">
                  <a16:creationId xmlns:a16="http://schemas.microsoft.com/office/drawing/2014/main" id="{000FF972-97C9-4E05-AFA7-989CDF012A89}"/>
                </a:ext>
              </a:extLst>
            </p:cNvPr>
            <p:cNvSpPr txBox="1"/>
            <p:nvPr/>
          </p:nvSpPr>
          <p:spPr>
            <a:xfrm>
              <a:off x="461541" y="406256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nvGrpSpPr>
            <p:cNvPr id="35" name="Group 21">
              <a:extLst>
                <a:ext uri="{FF2B5EF4-FFF2-40B4-BE49-F238E27FC236}">
                  <a16:creationId xmlns:a16="http://schemas.microsoft.com/office/drawing/2014/main" id="{C814855D-7269-4C71-BCF4-9EAE39114E40}"/>
                </a:ext>
              </a:extLst>
            </p:cNvPr>
            <p:cNvGrpSpPr/>
            <p:nvPr/>
          </p:nvGrpSpPr>
          <p:grpSpPr>
            <a:xfrm>
              <a:off x="461541" y="4829746"/>
              <a:ext cx="2748204" cy="1000274"/>
              <a:chOff x="3017859" y="4283314"/>
              <a:chExt cx="1888661" cy="1000274"/>
            </a:xfrm>
          </p:grpSpPr>
          <p:sp>
            <p:nvSpPr>
              <p:cNvPr id="36" name="TextBox 35">
                <a:extLst>
                  <a:ext uri="{FF2B5EF4-FFF2-40B4-BE49-F238E27FC236}">
                    <a16:creationId xmlns:a16="http://schemas.microsoft.com/office/drawing/2014/main" id="{D5EBB632-B4D9-4F62-A78E-5CB3FABEF678}"/>
                  </a:ext>
                </a:extLst>
              </p:cNvPr>
              <p:cNvSpPr txBox="1"/>
              <p:nvPr/>
            </p:nvSpPr>
            <p:spPr>
              <a:xfrm>
                <a:off x="3021857" y="4560313"/>
                <a:ext cx="1884662" cy="723275"/>
              </a:xfrm>
              <a:prstGeom prst="rect">
                <a:avLst/>
              </a:prstGeom>
              <a:noFill/>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Tree-like Graph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Present decisions and their possible consequences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37" name="TextBox 36">
                <a:extLst>
                  <a:ext uri="{FF2B5EF4-FFF2-40B4-BE49-F238E27FC236}">
                    <a16:creationId xmlns:a16="http://schemas.microsoft.com/office/drawing/2014/main" id="{93957430-F328-40EA-8834-550E0179A7A1}"/>
                  </a:ext>
                </a:extLst>
              </p:cNvPr>
              <p:cNvSpPr txBox="1"/>
              <p:nvPr/>
            </p:nvSpPr>
            <p:spPr>
              <a:xfrm>
                <a:off x="3017859" y="4283314"/>
                <a:ext cx="1888661" cy="338554"/>
              </a:xfrm>
              <a:prstGeom prst="rect">
                <a:avLst/>
              </a:prstGeom>
              <a:noFill/>
            </p:spPr>
            <p:txBody>
              <a:bodyPr wrap="square" rtlCol="0">
                <a:spAutoFit/>
              </a:bodyPr>
              <a:lstStyle/>
              <a:p>
                <a:pPr defTabSz="914286"/>
                <a:r>
                  <a:rPr lang="en-US" altLang="ko-KR" sz="1600" b="1" dirty="0">
                    <a:solidFill>
                      <a:prstClr val="black">
                        <a:lumMod val="75000"/>
                        <a:lumOff val="25000"/>
                      </a:prstClr>
                    </a:solidFill>
                    <a:cs typeface="Arial" pitchFamily="34" charset="0"/>
                  </a:rPr>
                  <a:t>Decision Tree</a:t>
                </a:r>
              </a:p>
            </p:txBody>
          </p:sp>
        </p:grpSp>
      </p:grpSp>
      <p:grpSp>
        <p:nvGrpSpPr>
          <p:cNvPr id="19" name="Group 18">
            <a:extLst>
              <a:ext uri="{FF2B5EF4-FFF2-40B4-BE49-F238E27FC236}">
                <a16:creationId xmlns:a16="http://schemas.microsoft.com/office/drawing/2014/main" id="{A57E7238-5F8D-6E44-BEBF-E72855657A90}"/>
              </a:ext>
            </a:extLst>
          </p:cNvPr>
          <p:cNvGrpSpPr/>
          <p:nvPr/>
        </p:nvGrpSpPr>
        <p:grpSpPr>
          <a:xfrm>
            <a:off x="770520" y="693515"/>
            <a:ext cx="2782119" cy="857643"/>
            <a:chOff x="2222385" y="2719917"/>
            <a:chExt cx="5197069" cy="2063950"/>
          </a:xfrm>
        </p:grpSpPr>
        <p:sp>
          <p:nvSpPr>
            <p:cNvPr id="20" name="Rounded Rectangle 19">
              <a:extLst>
                <a:ext uri="{FF2B5EF4-FFF2-40B4-BE49-F238E27FC236}">
                  <a16:creationId xmlns:a16="http://schemas.microsoft.com/office/drawing/2014/main" id="{2442848A-8E0F-674E-A84D-0986C6B993C9}"/>
                </a:ext>
              </a:extLst>
            </p:cNvPr>
            <p:cNvSpPr/>
            <p:nvPr/>
          </p:nvSpPr>
          <p:spPr>
            <a:xfrm>
              <a:off x="2222385" y="4180445"/>
              <a:ext cx="2953726" cy="601521"/>
            </a:xfrm>
            <a:prstGeom prst="roundRect">
              <a:avLst/>
            </a:prstGeom>
            <a:gradFill flip="none" rotWithShape="1">
              <a:gsLst>
                <a:gs pos="0">
                  <a:schemeClr val="accent1">
                    <a:lumMod val="75000"/>
                  </a:schemeClr>
                </a:gs>
                <a:gs pos="28000">
                  <a:schemeClr val="accent1">
                    <a:lumMod val="60000"/>
                    <a:lumOff val="40000"/>
                  </a:schemeClr>
                </a:gs>
                <a:gs pos="100000">
                  <a:schemeClr val="accent1">
                    <a:lumMod val="40000"/>
                    <a:lumOff val="6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Train (66%)</a:t>
              </a:r>
            </a:p>
          </p:txBody>
        </p:sp>
        <p:sp>
          <p:nvSpPr>
            <p:cNvPr id="21" name="Rounded Rectangle 20">
              <a:extLst>
                <a:ext uri="{FF2B5EF4-FFF2-40B4-BE49-F238E27FC236}">
                  <a16:creationId xmlns:a16="http://schemas.microsoft.com/office/drawing/2014/main" id="{DCD42810-8242-7D4C-8474-4D3B4F9A9297}"/>
                </a:ext>
              </a:extLst>
            </p:cNvPr>
            <p:cNvSpPr/>
            <p:nvPr/>
          </p:nvSpPr>
          <p:spPr>
            <a:xfrm>
              <a:off x="5720580" y="4184935"/>
              <a:ext cx="1698874" cy="598932"/>
            </a:xfrm>
            <a:prstGeom prst="roundRect">
              <a:avLst/>
            </a:prstGeom>
            <a:gradFill flip="none" rotWithShape="1">
              <a:gsLst>
                <a:gs pos="0">
                  <a:schemeClr val="accent3">
                    <a:lumMod val="67000"/>
                  </a:schemeClr>
                </a:gs>
                <a:gs pos="17000">
                  <a:schemeClr val="accent3">
                    <a:lumMod val="97000"/>
                    <a:lumOff val="3000"/>
                  </a:schemeClr>
                </a:gs>
                <a:gs pos="100000">
                  <a:schemeClr val="accent3">
                    <a:lumMod val="60000"/>
                    <a:lumOff val="40000"/>
                  </a:schemeClr>
                </a:gs>
              </a:gsLst>
              <a:lin ang="1620000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Test </a:t>
              </a:r>
              <a:r>
                <a:rPr lang="en-US" sz="1100" b="1" dirty="0">
                  <a:solidFill>
                    <a:schemeClr val="tx1">
                      <a:lumMod val="75000"/>
                      <a:lumOff val="25000"/>
                    </a:schemeClr>
                  </a:solidFill>
                  <a:latin typeface="Times New Roman" panose="02020603050405020304" pitchFamily="18" charset="0"/>
                  <a:cs typeface="Times New Roman" panose="02020603050405020304" pitchFamily="18" charset="0"/>
                </a:rPr>
                <a:t>(34%)</a:t>
              </a:r>
            </a:p>
          </p:txBody>
        </p:sp>
        <p:sp>
          <p:nvSpPr>
            <p:cNvPr id="22" name="Rounded Rectangle 21">
              <a:extLst>
                <a:ext uri="{FF2B5EF4-FFF2-40B4-BE49-F238E27FC236}">
                  <a16:creationId xmlns:a16="http://schemas.microsoft.com/office/drawing/2014/main" id="{1F318228-89D1-1342-9228-FE47F00A4E77}"/>
                </a:ext>
              </a:extLst>
            </p:cNvPr>
            <p:cNvSpPr/>
            <p:nvPr/>
          </p:nvSpPr>
          <p:spPr>
            <a:xfrm>
              <a:off x="2533146" y="2719917"/>
              <a:ext cx="4638907" cy="535260"/>
            </a:xfrm>
            <a:prstGeom prst="roundRect">
              <a:avLst/>
            </a:prstGeom>
            <a:gradFill flip="none" rotWithShape="1">
              <a:gsLst>
                <a:gs pos="0">
                  <a:schemeClr val="accent3">
                    <a:lumMod val="60000"/>
                    <a:lumOff val="40000"/>
                  </a:schemeClr>
                </a:gs>
                <a:gs pos="42000">
                  <a:schemeClr val="accent3">
                    <a:lumMod val="60000"/>
                    <a:lumOff val="40000"/>
                  </a:schemeClr>
                </a:gs>
                <a:gs pos="77000">
                  <a:schemeClr val="accent5">
                    <a:lumMod val="84000"/>
                    <a:lumOff val="16000"/>
                  </a:schemeClr>
                </a:gs>
                <a:gs pos="100000">
                  <a:schemeClr val="accent4">
                    <a:lumMod val="75000"/>
                  </a:schemeClr>
                </a:gs>
              </a:gsLst>
              <a:path path="circle">
                <a:fillToRect l="50000" t="50000" r="50000" b="50000"/>
              </a:path>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lumMod val="75000"/>
                      <a:lumOff val="25000"/>
                    </a:schemeClr>
                  </a:solidFill>
                  <a:latin typeface="Times New Roman" panose="02020603050405020304" pitchFamily="18" charset="0"/>
                  <a:cs typeface="Times New Roman" panose="02020603050405020304" pitchFamily="18" charset="0"/>
                </a:rPr>
                <a:t>Public Data</a:t>
              </a:r>
            </a:p>
          </p:txBody>
        </p:sp>
        <p:sp>
          <p:nvSpPr>
            <p:cNvPr id="23" name="Down Arrow 22">
              <a:extLst>
                <a:ext uri="{FF2B5EF4-FFF2-40B4-BE49-F238E27FC236}">
                  <a16:creationId xmlns:a16="http://schemas.microsoft.com/office/drawing/2014/main" id="{F9E6CD90-51C0-F34C-9428-0065DF9277A3}"/>
                </a:ext>
              </a:extLst>
            </p:cNvPr>
            <p:cNvSpPr/>
            <p:nvPr/>
          </p:nvSpPr>
          <p:spPr>
            <a:xfrm>
              <a:off x="4025591" y="3418345"/>
              <a:ext cx="312234" cy="59893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Down Arrow 23">
              <a:extLst>
                <a:ext uri="{FF2B5EF4-FFF2-40B4-BE49-F238E27FC236}">
                  <a16:creationId xmlns:a16="http://schemas.microsoft.com/office/drawing/2014/main" id="{6491EBEA-3843-324B-B7FC-9E987DC0AC23}"/>
                </a:ext>
              </a:extLst>
            </p:cNvPr>
            <p:cNvSpPr/>
            <p:nvPr/>
          </p:nvSpPr>
          <p:spPr>
            <a:xfrm>
              <a:off x="6211235" y="3418345"/>
              <a:ext cx="312234" cy="598932"/>
            </a:xfrm>
            <a:prstGeom prst="downArrow">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aphicFrame>
        <p:nvGraphicFramePr>
          <p:cNvPr id="2" name="Table 1">
            <a:extLst>
              <a:ext uri="{FF2B5EF4-FFF2-40B4-BE49-F238E27FC236}">
                <a16:creationId xmlns:a16="http://schemas.microsoft.com/office/drawing/2014/main" id="{A806FC27-0E2C-634D-A678-7802BEBB1468}"/>
              </a:ext>
            </a:extLst>
          </p:cNvPr>
          <p:cNvGraphicFramePr>
            <a:graphicFrameLocks noGrp="1"/>
          </p:cNvGraphicFramePr>
          <p:nvPr>
            <p:extLst>
              <p:ext uri="{D42A27DB-BD31-4B8C-83A1-F6EECF244321}">
                <p14:modId xmlns:p14="http://schemas.microsoft.com/office/powerpoint/2010/main" val="3782941437"/>
              </p:ext>
            </p:extLst>
          </p:nvPr>
        </p:nvGraphicFramePr>
        <p:xfrm>
          <a:off x="3557444" y="2451309"/>
          <a:ext cx="3588452" cy="4100899"/>
        </p:xfrm>
        <a:graphic>
          <a:graphicData uri="http://schemas.openxmlformats.org/drawingml/2006/table">
            <a:tbl>
              <a:tblPr firstRow="1" firstCol="1" bandRow="1">
                <a:tableStyleId>{5C22544A-7EE6-4342-B048-85BDC9FD1C3A}</a:tableStyleId>
              </a:tblPr>
              <a:tblGrid>
                <a:gridCol w="1053547">
                  <a:extLst>
                    <a:ext uri="{9D8B030D-6E8A-4147-A177-3AD203B41FA5}">
                      <a16:colId xmlns:a16="http://schemas.microsoft.com/office/drawing/2014/main" val="2398831388"/>
                    </a:ext>
                  </a:extLst>
                </a:gridCol>
                <a:gridCol w="1249384">
                  <a:extLst>
                    <a:ext uri="{9D8B030D-6E8A-4147-A177-3AD203B41FA5}">
                      <a16:colId xmlns:a16="http://schemas.microsoft.com/office/drawing/2014/main" val="1607179999"/>
                    </a:ext>
                  </a:extLst>
                </a:gridCol>
                <a:gridCol w="1285521">
                  <a:extLst>
                    <a:ext uri="{9D8B030D-6E8A-4147-A177-3AD203B41FA5}">
                      <a16:colId xmlns:a16="http://schemas.microsoft.com/office/drawing/2014/main" val="4171478132"/>
                    </a:ext>
                  </a:extLst>
                </a:gridCol>
              </a:tblGrid>
              <a:tr h="815610">
                <a:tc>
                  <a:txBody>
                    <a:bodyPr/>
                    <a:lstStyle/>
                    <a:p>
                      <a:pPr algn="ctr">
                        <a:lnSpc>
                          <a:spcPct val="150000"/>
                        </a:lnSpc>
                        <a:spcAft>
                          <a:spcPts val="0"/>
                        </a:spcAft>
                      </a:pPr>
                      <a:r>
                        <a:rPr lang="en-CA" sz="1100" dirty="0">
                          <a:effectLst/>
                        </a:rPr>
                        <a:t> </a:t>
                      </a:r>
                      <a:endParaRPr lang="en-CA"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Logistic</a:t>
                      </a:r>
                      <a:r>
                        <a:rPr lang="zh-CN" altLang="en-US" sz="1400" dirty="0">
                          <a:effectLst/>
                        </a:rPr>
                        <a:t> </a:t>
                      </a:r>
                      <a:r>
                        <a:rPr lang="en-US" altLang="zh-CN" sz="1400" dirty="0">
                          <a:effectLst/>
                        </a:rPr>
                        <a:t>Regression</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Decision </a:t>
                      </a:r>
                    </a:p>
                    <a:p>
                      <a:pPr algn="ctr">
                        <a:lnSpc>
                          <a:spcPct val="150000"/>
                        </a:lnSpc>
                        <a:spcAft>
                          <a:spcPts val="0"/>
                        </a:spcAft>
                      </a:pPr>
                      <a:r>
                        <a:rPr lang="en-CA" sz="1400" dirty="0">
                          <a:effectLst/>
                        </a:rPr>
                        <a:t>Tree</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4038968577"/>
                  </a:ext>
                </a:extLst>
              </a:tr>
              <a:tr h="469327">
                <a:tc>
                  <a:txBody>
                    <a:bodyPr/>
                    <a:lstStyle/>
                    <a:p>
                      <a:pPr algn="ctr">
                        <a:lnSpc>
                          <a:spcPct val="150000"/>
                        </a:lnSpc>
                        <a:spcAft>
                          <a:spcPts val="0"/>
                        </a:spcAft>
                      </a:pPr>
                      <a:r>
                        <a:rPr lang="en-CA" sz="1200" dirty="0">
                          <a:effectLst/>
                        </a:rPr>
                        <a:t>MSE</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0.1197</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0.1274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322276598"/>
                  </a:ext>
                </a:extLst>
              </a:tr>
              <a:tr h="469327">
                <a:tc>
                  <a:txBody>
                    <a:bodyPr/>
                    <a:lstStyle/>
                    <a:p>
                      <a:pPr algn="ctr">
                        <a:lnSpc>
                          <a:spcPct val="150000"/>
                        </a:lnSpc>
                        <a:spcAft>
                          <a:spcPts val="0"/>
                        </a:spcAft>
                      </a:pPr>
                      <a:r>
                        <a:rPr lang="en-CA" sz="1200">
                          <a:effectLst/>
                        </a:rPr>
                        <a:t>Precision</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861465988"/>
                  </a:ext>
                </a:extLst>
              </a:tr>
              <a:tr h="469327">
                <a:tc>
                  <a:txBody>
                    <a:bodyPr/>
                    <a:lstStyle/>
                    <a:p>
                      <a:pPr algn="ctr">
                        <a:lnSpc>
                          <a:spcPct val="150000"/>
                        </a:lnSpc>
                        <a:spcAft>
                          <a:spcPts val="0"/>
                        </a:spcAft>
                      </a:pPr>
                      <a:r>
                        <a:rPr lang="en-CA" sz="1200">
                          <a:effectLst/>
                        </a:rPr>
                        <a:t>Recall</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0.915</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162315279"/>
                  </a:ext>
                </a:extLst>
              </a:tr>
              <a:tr h="469327">
                <a:tc>
                  <a:txBody>
                    <a:bodyPr/>
                    <a:lstStyle/>
                    <a:p>
                      <a:pPr algn="ctr">
                        <a:lnSpc>
                          <a:spcPct val="150000"/>
                        </a:lnSpc>
                        <a:spcAft>
                          <a:spcPts val="0"/>
                        </a:spcAft>
                      </a:pPr>
                      <a:r>
                        <a:rPr lang="en-CA" sz="1200">
                          <a:effectLst/>
                        </a:rPr>
                        <a:t>F-Measure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762602672"/>
                  </a:ext>
                </a:extLst>
              </a:tr>
              <a:tr h="469327">
                <a:tc>
                  <a:txBody>
                    <a:bodyPr/>
                    <a:lstStyle/>
                    <a:p>
                      <a:pPr algn="ctr">
                        <a:lnSpc>
                          <a:spcPct val="150000"/>
                        </a:lnSpc>
                        <a:spcAft>
                          <a:spcPts val="0"/>
                        </a:spcAft>
                      </a:pPr>
                      <a:r>
                        <a:rPr lang="en-CA" sz="1200">
                          <a:effectLst/>
                        </a:rPr>
                        <a:t>TP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571885669"/>
                  </a:ext>
                </a:extLst>
              </a:tr>
              <a:tr h="469327">
                <a:tc>
                  <a:txBody>
                    <a:bodyPr/>
                    <a:lstStyle/>
                    <a:p>
                      <a:pPr algn="ctr">
                        <a:lnSpc>
                          <a:spcPct val="150000"/>
                        </a:lnSpc>
                        <a:spcAft>
                          <a:spcPts val="0"/>
                        </a:spcAft>
                      </a:pPr>
                      <a:r>
                        <a:rPr lang="en-CA" sz="1200">
                          <a:effectLst/>
                        </a:rPr>
                        <a:t>FP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0.090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0.110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599756192"/>
                  </a:ext>
                </a:extLst>
              </a:tr>
              <a:tr h="469327">
                <a:tc>
                  <a:txBody>
                    <a:bodyPr/>
                    <a:lstStyle/>
                    <a:p>
                      <a:pPr algn="ctr">
                        <a:lnSpc>
                          <a:spcPct val="150000"/>
                        </a:lnSpc>
                        <a:spcAft>
                          <a:spcPts val="0"/>
                        </a:spcAft>
                      </a:pPr>
                      <a:r>
                        <a:rPr lang="en-CA" sz="1200" dirty="0">
                          <a:effectLst/>
                        </a:rPr>
                        <a:t>AUC</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0.972</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0.931</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639128598"/>
                  </a:ext>
                </a:extLst>
              </a:tr>
            </a:tbl>
          </a:graphicData>
        </a:graphic>
      </p:graphicFrame>
      <p:sp>
        <p:nvSpPr>
          <p:cNvPr id="4" name="Down Arrow 3">
            <a:extLst>
              <a:ext uri="{FF2B5EF4-FFF2-40B4-BE49-F238E27FC236}">
                <a16:creationId xmlns:a16="http://schemas.microsoft.com/office/drawing/2014/main" id="{550B93BB-FF48-6447-AA32-66AB324B72C5}"/>
              </a:ext>
            </a:extLst>
          </p:cNvPr>
          <p:cNvSpPr/>
          <p:nvPr/>
        </p:nvSpPr>
        <p:spPr>
          <a:xfrm>
            <a:off x="5548675" y="3386038"/>
            <a:ext cx="188843" cy="2545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792B2A6-2482-D04C-9904-046C2EFAEC7F}"/>
              </a:ext>
            </a:extLst>
          </p:cNvPr>
          <p:cNvGrpSpPr/>
          <p:nvPr/>
        </p:nvGrpSpPr>
        <p:grpSpPr>
          <a:xfrm>
            <a:off x="7145896" y="5590657"/>
            <a:ext cx="4458798" cy="923330"/>
            <a:chOff x="7493595" y="5074551"/>
            <a:chExt cx="4458798" cy="923330"/>
          </a:xfrm>
        </p:grpSpPr>
        <p:sp>
          <p:nvSpPr>
            <p:cNvPr id="39" name="TextBox 38">
              <a:extLst>
                <a:ext uri="{FF2B5EF4-FFF2-40B4-BE49-F238E27FC236}">
                  <a16:creationId xmlns:a16="http://schemas.microsoft.com/office/drawing/2014/main" id="{2947A0FE-8525-F640-8BBD-52C972562FA8}"/>
                </a:ext>
              </a:extLst>
            </p:cNvPr>
            <p:cNvSpPr txBox="1"/>
            <p:nvPr/>
          </p:nvSpPr>
          <p:spPr>
            <a:xfrm>
              <a:off x="7493595" y="5089940"/>
              <a:ext cx="756972" cy="707886"/>
            </a:xfrm>
            <a:prstGeom prst="rect">
              <a:avLst/>
            </a:prstGeom>
            <a:noFill/>
          </p:spPr>
          <p:txBody>
            <a:bodyPr wrap="square" rtlCol="0">
              <a:spAutoFit/>
            </a:bodyPr>
            <a:lstStyle/>
            <a:p>
              <a:pPr algn="ctr"/>
              <a:r>
                <a:rPr lang="en-US" altLang="ko-KR" sz="4000" b="1" dirty="0">
                  <a:solidFill>
                    <a:schemeClr val="accent1">
                      <a:lumMod val="75000"/>
                    </a:schemeClr>
                  </a:solidFill>
                  <a:cs typeface="Arial" pitchFamily="34" charset="0"/>
                </a:rPr>
                <a:t>04</a:t>
              </a:r>
              <a:endParaRPr lang="ko-KR" altLang="en-US" sz="4000" b="1" dirty="0">
                <a:solidFill>
                  <a:schemeClr val="accent1">
                    <a:lumMod val="75000"/>
                  </a:schemeClr>
                </a:solidFill>
                <a:cs typeface="Arial" pitchFamily="34" charset="0"/>
              </a:endParaRPr>
            </a:p>
          </p:txBody>
        </p:sp>
        <p:grpSp>
          <p:nvGrpSpPr>
            <p:cNvPr id="40" name="Group 21">
              <a:extLst>
                <a:ext uri="{FF2B5EF4-FFF2-40B4-BE49-F238E27FC236}">
                  <a16:creationId xmlns:a16="http://schemas.microsoft.com/office/drawing/2014/main" id="{69263002-1B69-2C49-B2FC-4D6DF974C854}"/>
                </a:ext>
              </a:extLst>
            </p:cNvPr>
            <p:cNvGrpSpPr/>
            <p:nvPr/>
          </p:nvGrpSpPr>
          <p:grpSpPr>
            <a:xfrm>
              <a:off x="8307718" y="5074551"/>
              <a:ext cx="3644675" cy="923330"/>
              <a:chOff x="3017859" y="4283314"/>
              <a:chExt cx="1908852" cy="923330"/>
            </a:xfrm>
          </p:grpSpPr>
          <p:sp>
            <p:nvSpPr>
              <p:cNvPr id="41" name="TextBox 40">
                <a:extLst>
                  <a:ext uri="{FF2B5EF4-FFF2-40B4-BE49-F238E27FC236}">
                    <a16:creationId xmlns:a16="http://schemas.microsoft.com/office/drawing/2014/main" id="{62B66372-87BD-3043-89DD-4039326EA297}"/>
                  </a:ext>
                </a:extLst>
              </p:cNvPr>
              <p:cNvSpPr txBox="1"/>
              <p:nvPr/>
            </p:nvSpPr>
            <p:spPr>
              <a:xfrm>
                <a:off x="3021856" y="4560313"/>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Logistic Regression Model performs better</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Lower MSE</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Higher precision, recall, F-measure, AUC</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AFB0C646-7AC7-544B-9BBB-1EA009F5E940}"/>
                  </a:ext>
                </a:extLst>
              </p:cNvPr>
              <p:cNvSpPr txBox="1"/>
              <p:nvPr/>
            </p:nvSpPr>
            <p:spPr>
              <a:xfrm>
                <a:off x="3017859" y="4283314"/>
                <a:ext cx="1888661" cy="338554"/>
              </a:xfrm>
              <a:prstGeom prst="rect">
                <a:avLst/>
              </a:prstGeom>
              <a:noFill/>
            </p:spPr>
            <p:txBody>
              <a:bodyPr wrap="square" rtlCol="0">
                <a:spAutoFit/>
              </a:bodyPr>
              <a:lstStyle/>
              <a:p>
                <a:r>
                  <a:rPr lang="en-US" altLang="ko-KR" sz="1600" b="1" dirty="0">
                    <a:solidFill>
                      <a:prstClr val="black">
                        <a:lumMod val="75000"/>
                        <a:lumOff val="25000"/>
                      </a:prstClr>
                    </a:solidFill>
                    <a:latin typeface="Arial"/>
                    <a:ea typeface="Arial Unicode MS"/>
                    <a:cs typeface="Arial" pitchFamily="34" charset="0"/>
                  </a:rPr>
                  <a:t>Evaluation</a:t>
                </a:r>
                <a:endParaRPr lang="ko-KR" altLang="en-US" sz="1600" b="1" dirty="0">
                  <a:solidFill>
                    <a:prstClr val="black">
                      <a:lumMod val="75000"/>
                      <a:lumOff val="25000"/>
                    </a:prstClr>
                  </a:solidFill>
                  <a:latin typeface="Arial"/>
                  <a:ea typeface="Arial Unicode MS"/>
                  <a:cs typeface="Arial" pitchFamily="34" charset="0"/>
                </a:endParaRPr>
              </a:p>
            </p:txBody>
          </p:sp>
        </p:grpSp>
      </p:grpSp>
      <p:sp>
        <p:nvSpPr>
          <p:cNvPr id="43" name="Down Arrow 42">
            <a:extLst>
              <a:ext uri="{FF2B5EF4-FFF2-40B4-BE49-F238E27FC236}">
                <a16:creationId xmlns:a16="http://schemas.microsoft.com/office/drawing/2014/main" id="{76BD1CDE-8FEA-6E45-B66B-B90B54154371}"/>
              </a:ext>
            </a:extLst>
          </p:cNvPr>
          <p:cNvSpPr/>
          <p:nvPr/>
        </p:nvSpPr>
        <p:spPr>
          <a:xfrm rot="10800000">
            <a:off x="5548674" y="3839377"/>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Down Arrow 43">
            <a:extLst>
              <a:ext uri="{FF2B5EF4-FFF2-40B4-BE49-F238E27FC236}">
                <a16:creationId xmlns:a16="http://schemas.microsoft.com/office/drawing/2014/main" id="{3842BCFE-CB1D-4F46-AEA7-F9B4F33910EF}"/>
              </a:ext>
            </a:extLst>
          </p:cNvPr>
          <p:cNvSpPr/>
          <p:nvPr/>
        </p:nvSpPr>
        <p:spPr>
          <a:xfrm rot="10800000">
            <a:off x="5548675" y="430936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Down Arrow 44">
            <a:extLst>
              <a:ext uri="{FF2B5EF4-FFF2-40B4-BE49-F238E27FC236}">
                <a16:creationId xmlns:a16="http://schemas.microsoft.com/office/drawing/2014/main" id="{5ED65CE6-D280-2848-A87F-91C4C15260C7}"/>
              </a:ext>
            </a:extLst>
          </p:cNvPr>
          <p:cNvSpPr/>
          <p:nvPr/>
        </p:nvSpPr>
        <p:spPr>
          <a:xfrm rot="10800000">
            <a:off x="5548673" y="476270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Down Arrow 45">
            <a:extLst>
              <a:ext uri="{FF2B5EF4-FFF2-40B4-BE49-F238E27FC236}">
                <a16:creationId xmlns:a16="http://schemas.microsoft.com/office/drawing/2014/main" id="{20BFDCB5-ACC9-914E-BA8C-3535176955C9}"/>
              </a:ext>
            </a:extLst>
          </p:cNvPr>
          <p:cNvSpPr/>
          <p:nvPr/>
        </p:nvSpPr>
        <p:spPr>
          <a:xfrm rot="10800000">
            <a:off x="5548672" y="6165599"/>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nvGrpSpPr>
          <p:cNvPr id="17" name="Group 16">
            <a:extLst>
              <a:ext uri="{FF2B5EF4-FFF2-40B4-BE49-F238E27FC236}">
                <a16:creationId xmlns:a16="http://schemas.microsoft.com/office/drawing/2014/main" id="{C3344610-F965-E144-A8D2-628BF925FDC9}"/>
              </a:ext>
            </a:extLst>
          </p:cNvPr>
          <p:cNvGrpSpPr/>
          <p:nvPr/>
        </p:nvGrpSpPr>
        <p:grpSpPr>
          <a:xfrm>
            <a:off x="6837034" y="1716631"/>
            <a:ext cx="2855687" cy="831768"/>
            <a:chOff x="8522227" y="2120736"/>
            <a:chExt cx="2855687" cy="831768"/>
          </a:xfrm>
        </p:grpSpPr>
        <p:cxnSp>
          <p:nvCxnSpPr>
            <p:cNvPr id="15" name="Straight Arrow Connector 14">
              <a:extLst>
                <a:ext uri="{FF2B5EF4-FFF2-40B4-BE49-F238E27FC236}">
                  <a16:creationId xmlns:a16="http://schemas.microsoft.com/office/drawing/2014/main" id="{1E9874FD-FE68-8748-A344-ED8FFBA94603}"/>
                </a:ext>
              </a:extLst>
            </p:cNvPr>
            <p:cNvCxnSpPr>
              <a:cxnSpLocks/>
            </p:cNvCxnSpPr>
            <p:nvPr/>
          </p:nvCxnSpPr>
          <p:spPr>
            <a:xfrm flipV="1">
              <a:off x="8522227" y="2360351"/>
              <a:ext cx="633347" cy="5921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5ABD221F-1437-8641-BF52-F9AABF39E709}"/>
                </a:ext>
              </a:extLst>
            </p:cNvPr>
            <p:cNvSpPr txBox="1"/>
            <p:nvPr/>
          </p:nvSpPr>
          <p:spPr>
            <a:xfrm>
              <a:off x="9155574" y="2120736"/>
              <a:ext cx="2222340" cy="538609"/>
            </a:xfrm>
            <a:prstGeom prst="rect">
              <a:avLst/>
            </a:prstGeom>
            <a:noFill/>
            <a:ln>
              <a:solidFill>
                <a:schemeClr val="accent1"/>
              </a:solidFill>
            </a:ln>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Non-linear Classifier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Works with Missing Values</a:t>
              </a:r>
              <a:endParaRPr lang="en-US" sz="1200" dirty="0">
                <a:solidFill>
                  <a:srgbClr val="000000"/>
                </a:solidFill>
                <a:latin typeface="Arial" panose="020B0604020202020204" pitchFamily="34" charset="0"/>
              </a:endParaRPr>
            </a:p>
          </p:txBody>
        </p:sp>
      </p:grpSp>
      <p:sp>
        <p:nvSpPr>
          <p:cNvPr id="49" name="Smiley Face 14">
            <a:extLst>
              <a:ext uri="{FF2B5EF4-FFF2-40B4-BE49-F238E27FC236}">
                <a16:creationId xmlns:a16="http://schemas.microsoft.com/office/drawing/2014/main" id="{0B51AC7B-28BA-F34B-A4AE-9B850FD74F3C}"/>
              </a:ext>
            </a:extLst>
          </p:cNvPr>
          <p:cNvSpPr/>
          <p:nvPr/>
        </p:nvSpPr>
        <p:spPr>
          <a:xfrm>
            <a:off x="5062542" y="2165193"/>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Smiley Face 14">
            <a:extLst>
              <a:ext uri="{FF2B5EF4-FFF2-40B4-BE49-F238E27FC236}">
                <a16:creationId xmlns:a16="http://schemas.microsoft.com/office/drawing/2014/main" id="{BB6CA2CD-EAFC-7243-8E3C-B06548D4BB3F}"/>
              </a:ext>
            </a:extLst>
          </p:cNvPr>
          <p:cNvSpPr/>
          <p:nvPr/>
        </p:nvSpPr>
        <p:spPr>
          <a:xfrm>
            <a:off x="7001924" y="1888750"/>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Picture 5" descr="A picture containing food, plate&#10;&#10;Description automatically generated">
            <a:extLst>
              <a:ext uri="{FF2B5EF4-FFF2-40B4-BE49-F238E27FC236}">
                <a16:creationId xmlns:a16="http://schemas.microsoft.com/office/drawing/2014/main" id="{E3DE11C9-32C6-4BD0-8AE2-C424D6F1F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07" y="4422279"/>
            <a:ext cx="746021" cy="746021"/>
          </a:xfrm>
          <a:prstGeom prst="rect">
            <a:avLst/>
          </a:prstGeom>
        </p:spPr>
      </p:pic>
      <p:pic>
        <p:nvPicPr>
          <p:cNvPr id="25" name="Picture 24" descr="A picture containing pencil, baseball, photo, holding&#10;&#10;Description automatically generated">
            <a:extLst>
              <a:ext uri="{FF2B5EF4-FFF2-40B4-BE49-F238E27FC236}">
                <a16:creationId xmlns:a16="http://schemas.microsoft.com/office/drawing/2014/main" id="{BE8AB3C0-2FCC-4D7F-8DC0-93EA555A5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6" y="2596184"/>
            <a:ext cx="709808" cy="709808"/>
          </a:xfrm>
          <a:prstGeom prst="rect">
            <a:avLst/>
          </a:prstGeom>
        </p:spPr>
      </p:pic>
      <p:pic>
        <p:nvPicPr>
          <p:cNvPr id="47" name="Picture 46" descr="A close up of a logo&#10;&#10;Description automatically generated">
            <a:extLst>
              <a:ext uri="{FF2B5EF4-FFF2-40B4-BE49-F238E27FC236}">
                <a16:creationId xmlns:a16="http://schemas.microsoft.com/office/drawing/2014/main" id="{D28E5CA3-3375-41DA-8BF5-19E655792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577" y="4416510"/>
            <a:ext cx="986831" cy="986831"/>
          </a:xfrm>
          <a:prstGeom prst="rect">
            <a:avLst/>
          </a:prstGeom>
        </p:spPr>
      </p:pic>
    </p:spTree>
    <p:extLst>
      <p:ext uri="{BB962C8B-B14F-4D97-AF65-F5344CB8AC3E}">
        <p14:creationId xmlns:p14="http://schemas.microsoft.com/office/powerpoint/2010/main" val="314191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blinds(horizontal)">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childTnLst>
                                </p:cTn>
                              </p:par>
                            </p:childTnLst>
                          </p:cTn>
                        </p:par>
                        <p:par>
                          <p:cTn id="28" fill="hold">
                            <p:stCondLst>
                              <p:cond delay="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linds(horizont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blinds(horizontal)">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linds(horizontal)">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p:tgtEl>
                                          <p:spTgt spid="49"/>
                                        </p:tgtEl>
                                        <p:attrNameLst>
                                          <p:attrName>ppt_y</p:attrName>
                                        </p:attrNameLst>
                                      </p:cBhvr>
                                      <p:tavLst>
                                        <p:tav tm="0">
                                          <p:val>
                                            <p:strVal val="#ppt_y+#ppt_h*1.125000"/>
                                          </p:val>
                                        </p:tav>
                                        <p:tav tm="100000">
                                          <p:val>
                                            <p:strVal val="#ppt_y"/>
                                          </p:val>
                                        </p:tav>
                                      </p:tavLst>
                                    </p:anim>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p:tgtEl>
                                          <p:spTgt spid="50"/>
                                        </p:tgtEl>
                                        <p:attrNameLst>
                                          <p:attrName>ppt_y</p:attrName>
                                        </p:attrNameLst>
                                      </p:cBhvr>
                                      <p:tavLst>
                                        <p:tav tm="0">
                                          <p:val>
                                            <p:strVal val="#ppt_y+#ppt_h*1.125000"/>
                                          </p:val>
                                        </p:tav>
                                        <p:tav tm="100000">
                                          <p:val>
                                            <p:strVal val="#ppt_y"/>
                                          </p:val>
                                        </p:tav>
                                      </p:tavLst>
                                    </p:anim>
                                    <p:animEffect transition="in" filter="wipe(up)">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44" grpId="0" animBg="1"/>
      <p:bldP spid="45" grpId="0" animBg="1"/>
      <p:bldP spid="46" grpId="0" animBg="1"/>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931481" y="3040250"/>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spTree>
    <p:extLst>
      <p:ext uri="{BB962C8B-B14F-4D97-AF65-F5344CB8AC3E}">
        <p14:creationId xmlns:p14="http://schemas.microsoft.com/office/powerpoint/2010/main" val="41347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9540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6351449" cy="1323439"/>
            <a:chOff x="5529030" y="860119"/>
            <a:chExt cx="4314312"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637043" cy="1323439"/>
              <a:chOff x="3009762" y="4283314"/>
              <a:chExt cx="1904855"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04855"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2898085"/>
            <a:ext cx="5354386" cy="615553"/>
            <a:chOff x="3009762" y="4283314"/>
            <a:chExt cx="1904855" cy="615553"/>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276999"/>
            </a:xfrm>
            <a:prstGeom prst="rect">
              <a:avLst/>
            </a:prstGeom>
            <a:noFill/>
          </p:spPr>
          <p:txBody>
            <a:bodyPr wrap="square" rtlCol="0">
              <a:spAutoFit/>
            </a:bodyPr>
            <a:lstStyle/>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metrics</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aphicFrame>
        <p:nvGraphicFramePr>
          <p:cNvPr id="15" name="Table 15">
            <a:extLst>
              <a:ext uri="{FF2B5EF4-FFF2-40B4-BE49-F238E27FC236}">
                <a16:creationId xmlns:a16="http://schemas.microsoft.com/office/drawing/2014/main" id="{EC449C66-A5C3-0143-A6AC-A56AAAC389E9}"/>
              </a:ext>
            </a:extLst>
          </p:cNvPr>
          <p:cNvGraphicFramePr>
            <a:graphicFrameLocks noGrp="1"/>
          </p:cNvGraphicFramePr>
          <p:nvPr>
            <p:extLst>
              <p:ext uri="{D42A27DB-BD31-4B8C-83A1-F6EECF244321}">
                <p14:modId xmlns:p14="http://schemas.microsoft.com/office/powerpoint/2010/main" val="211426715"/>
              </p:ext>
            </p:extLst>
          </p:nvPr>
        </p:nvGraphicFramePr>
        <p:xfrm>
          <a:off x="1522065" y="3236639"/>
          <a:ext cx="6268148" cy="572326"/>
        </p:xfrm>
        <a:graphic>
          <a:graphicData uri="http://schemas.openxmlformats.org/drawingml/2006/table">
            <a:tbl>
              <a:tblPr firstRow="1" bandRow="1">
                <a:tableStyleId>{5C22544A-7EE6-4342-B048-85BDC9FD1C3A}</a:tableStyleId>
              </a:tblPr>
              <a:tblGrid>
                <a:gridCol w="1567037">
                  <a:extLst>
                    <a:ext uri="{9D8B030D-6E8A-4147-A177-3AD203B41FA5}">
                      <a16:colId xmlns:a16="http://schemas.microsoft.com/office/drawing/2014/main" val="242096105"/>
                    </a:ext>
                  </a:extLst>
                </a:gridCol>
                <a:gridCol w="1567037">
                  <a:extLst>
                    <a:ext uri="{9D8B030D-6E8A-4147-A177-3AD203B41FA5}">
                      <a16:colId xmlns:a16="http://schemas.microsoft.com/office/drawing/2014/main" val="1687256394"/>
                    </a:ext>
                  </a:extLst>
                </a:gridCol>
                <a:gridCol w="1567037">
                  <a:extLst>
                    <a:ext uri="{9D8B030D-6E8A-4147-A177-3AD203B41FA5}">
                      <a16:colId xmlns:a16="http://schemas.microsoft.com/office/drawing/2014/main" val="2237415208"/>
                    </a:ext>
                  </a:extLst>
                </a:gridCol>
                <a:gridCol w="1567037">
                  <a:extLst>
                    <a:ext uri="{9D8B030D-6E8A-4147-A177-3AD203B41FA5}">
                      <a16:colId xmlns:a16="http://schemas.microsoft.com/office/drawing/2014/main" val="2812812802"/>
                    </a:ext>
                  </a:extLst>
                </a:gridCol>
              </a:tblGrid>
              <a:tr h="286163">
                <a:tc>
                  <a:txBody>
                    <a:bodyPr/>
                    <a:lstStyle/>
                    <a:p>
                      <a:r>
                        <a:rPr lang="en-US" sz="1200" dirty="0"/>
                        <a:t>Accuracy</a:t>
                      </a:r>
                    </a:p>
                  </a:txBody>
                  <a:tcPr/>
                </a:tc>
                <a:tc>
                  <a:txBody>
                    <a:bodyPr/>
                    <a:lstStyle/>
                    <a:p>
                      <a:r>
                        <a:rPr lang="en-US" sz="1200" dirty="0"/>
                        <a:t>Precision</a:t>
                      </a:r>
                    </a:p>
                  </a:txBody>
                  <a:tcPr/>
                </a:tc>
                <a:tc>
                  <a:txBody>
                    <a:bodyPr/>
                    <a:lstStyle/>
                    <a:p>
                      <a:r>
                        <a:rPr lang="en-US" sz="1200" dirty="0"/>
                        <a:t>Recall</a:t>
                      </a:r>
                    </a:p>
                  </a:txBody>
                  <a:tcPr/>
                </a:tc>
                <a:tc>
                  <a:txBody>
                    <a:bodyPr/>
                    <a:lstStyle/>
                    <a:p>
                      <a:r>
                        <a:rPr lang="en-US" sz="1200" dirty="0"/>
                        <a:t>F1 score</a:t>
                      </a:r>
                    </a:p>
                  </a:txBody>
                  <a:tcPr/>
                </a:tc>
                <a:extLst>
                  <a:ext uri="{0D108BD9-81ED-4DB2-BD59-A6C34878D82A}">
                    <a16:rowId xmlns:a16="http://schemas.microsoft.com/office/drawing/2014/main" val="945535811"/>
                  </a:ext>
                </a:extLst>
              </a:tr>
              <a:tr h="286163">
                <a:tc>
                  <a:txBody>
                    <a:bodyPr/>
                    <a:lstStyle/>
                    <a:p>
                      <a:r>
                        <a:rPr lang="en-US" sz="1200" dirty="0"/>
                        <a:t>0.6727</a:t>
                      </a:r>
                    </a:p>
                  </a:txBody>
                  <a:tcPr/>
                </a:tc>
                <a:tc>
                  <a:txBody>
                    <a:bodyPr/>
                    <a:lstStyle/>
                    <a:p>
                      <a:r>
                        <a:rPr lang="en-CA" sz="1200" b="0" i="0" u="none" strike="noStrike" kern="1200" dirty="0">
                          <a:solidFill>
                            <a:schemeClr val="dk1"/>
                          </a:solidFill>
                          <a:effectLst/>
                          <a:latin typeface="+mn-lt"/>
                          <a:ea typeface="+mn-ea"/>
                          <a:cs typeface="+mn-cs"/>
                        </a:rPr>
                        <a:t>0.5535</a:t>
                      </a:r>
                      <a:endParaRPr lang="en-US" sz="1200" dirty="0"/>
                    </a:p>
                  </a:txBody>
                  <a:tcPr/>
                </a:tc>
                <a:tc>
                  <a:txBody>
                    <a:bodyPr/>
                    <a:lstStyle/>
                    <a:p>
                      <a:r>
                        <a:rPr lang="en-CA" sz="1200" b="0" i="0" u="none" strike="noStrike" kern="1200" dirty="0">
                          <a:solidFill>
                            <a:schemeClr val="dk1"/>
                          </a:solidFill>
                          <a:effectLst/>
                          <a:latin typeface="+mn-lt"/>
                          <a:ea typeface="+mn-ea"/>
                          <a:cs typeface="+mn-cs"/>
                        </a:rPr>
                        <a:t>0.5625</a:t>
                      </a:r>
                      <a:endParaRPr lang="en-US" sz="1200" dirty="0"/>
                    </a:p>
                  </a:txBody>
                  <a:tcPr/>
                </a:tc>
                <a:tc>
                  <a:txBody>
                    <a:bodyPr/>
                    <a:lstStyle/>
                    <a:p>
                      <a:r>
                        <a:rPr lang="en-CA" sz="1200" b="0" i="0" u="none" strike="noStrike" kern="1200" dirty="0">
                          <a:solidFill>
                            <a:schemeClr val="dk1"/>
                          </a:solidFill>
                          <a:effectLst/>
                          <a:latin typeface="+mn-lt"/>
                          <a:ea typeface="+mn-ea"/>
                          <a:cs typeface="+mn-cs"/>
                        </a:rPr>
                        <a:t>0.5580</a:t>
                      </a:r>
                      <a:endParaRPr lang="en-US" sz="1200" dirty="0"/>
                    </a:p>
                  </a:txBody>
                  <a:tcPr/>
                </a:tc>
                <a:extLst>
                  <a:ext uri="{0D108BD9-81ED-4DB2-BD59-A6C34878D82A}">
                    <a16:rowId xmlns:a16="http://schemas.microsoft.com/office/drawing/2014/main" val="1783385721"/>
                  </a:ext>
                </a:extLst>
              </a:tr>
            </a:tbl>
          </a:graphicData>
        </a:graphic>
      </p:graphicFrame>
      <p:grpSp>
        <p:nvGrpSpPr>
          <p:cNvPr id="16" name="Group 13">
            <a:extLst>
              <a:ext uri="{FF2B5EF4-FFF2-40B4-BE49-F238E27FC236}">
                <a16:creationId xmlns:a16="http://schemas.microsoft.com/office/drawing/2014/main" id="{7C5F8DDE-5A0B-CC43-B547-3927F0A17445}"/>
              </a:ext>
            </a:extLst>
          </p:cNvPr>
          <p:cNvGrpSpPr/>
          <p:nvPr/>
        </p:nvGrpSpPr>
        <p:grpSpPr>
          <a:xfrm>
            <a:off x="1499305" y="4416755"/>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spTree>
    <p:extLst>
      <p:ext uri="{BB962C8B-B14F-4D97-AF65-F5344CB8AC3E}">
        <p14:creationId xmlns:p14="http://schemas.microsoft.com/office/powerpoint/2010/main" val="25699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6" name="Rectangle 5">
            <a:extLst>
              <a:ext uri="{FF2B5EF4-FFF2-40B4-BE49-F238E27FC236}">
                <a16:creationId xmlns:a16="http://schemas.microsoft.com/office/drawing/2014/main" id="{F0B12A18-1DCD-F24C-A793-2707302118DF}"/>
              </a:ext>
            </a:extLst>
          </p:cNvPr>
          <p:cNvSpPr/>
          <p:nvPr/>
        </p:nvSpPr>
        <p:spPr>
          <a:xfrm>
            <a:off x="519794" y="4176059"/>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7" name="Rounded Rectangle 5">
            <a:extLst>
              <a:ext uri="{FF2B5EF4-FFF2-40B4-BE49-F238E27FC236}">
                <a16:creationId xmlns:a16="http://schemas.microsoft.com/office/drawing/2014/main" id="{F5922F30-8FD4-7C42-9230-7B963463A889}"/>
              </a:ext>
            </a:extLst>
          </p:cNvPr>
          <p:cNvSpPr/>
          <p:nvPr/>
        </p:nvSpPr>
        <p:spPr>
          <a:xfrm>
            <a:off x="1663973" y="4068079"/>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Tree>
    <p:extLst>
      <p:ext uri="{BB962C8B-B14F-4D97-AF65-F5344CB8AC3E}">
        <p14:creationId xmlns:p14="http://schemas.microsoft.com/office/powerpoint/2010/main" val="13716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6" name="Rectangle 5">
            <a:extLst>
              <a:ext uri="{FF2B5EF4-FFF2-40B4-BE49-F238E27FC236}">
                <a16:creationId xmlns:a16="http://schemas.microsoft.com/office/drawing/2014/main" id="{F0B12A18-1DCD-F24C-A793-2707302118DF}"/>
              </a:ext>
            </a:extLst>
          </p:cNvPr>
          <p:cNvSpPr/>
          <p:nvPr/>
        </p:nvSpPr>
        <p:spPr>
          <a:xfrm>
            <a:off x="519794" y="4176059"/>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7" name="Rounded Rectangle 5">
            <a:extLst>
              <a:ext uri="{FF2B5EF4-FFF2-40B4-BE49-F238E27FC236}">
                <a16:creationId xmlns:a16="http://schemas.microsoft.com/office/drawing/2014/main" id="{F5922F30-8FD4-7C42-9230-7B963463A889}"/>
              </a:ext>
            </a:extLst>
          </p:cNvPr>
          <p:cNvSpPr/>
          <p:nvPr/>
        </p:nvSpPr>
        <p:spPr>
          <a:xfrm>
            <a:off x="1663973" y="4068079"/>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8" name="Rectangle 7">
            <a:extLst>
              <a:ext uri="{FF2B5EF4-FFF2-40B4-BE49-F238E27FC236}">
                <a16:creationId xmlns:a16="http://schemas.microsoft.com/office/drawing/2014/main" id="{AFFD8150-61F5-D846-9778-80A170A41F4F}"/>
              </a:ext>
            </a:extLst>
          </p:cNvPr>
          <p:cNvSpPr/>
          <p:nvPr/>
        </p:nvSpPr>
        <p:spPr>
          <a:xfrm>
            <a:off x="519794" y="531392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9" name="Rounded Rectangle 4">
            <a:extLst>
              <a:ext uri="{FF2B5EF4-FFF2-40B4-BE49-F238E27FC236}">
                <a16:creationId xmlns:a16="http://schemas.microsoft.com/office/drawing/2014/main" id="{28C25458-7F7C-7F41-8286-13A06F59C915}"/>
              </a:ext>
            </a:extLst>
          </p:cNvPr>
          <p:cNvSpPr/>
          <p:nvPr/>
        </p:nvSpPr>
        <p:spPr>
          <a:xfrm>
            <a:off x="1663973" y="5205945"/>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2400" b="1" dirty="0">
                <a:solidFill>
                  <a:prstClr val="black">
                    <a:lumMod val="65000"/>
                    <a:lumOff val="35000"/>
                  </a:prstClr>
                </a:solidFill>
                <a:latin typeface="Arial"/>
              </a:rPr>
              <a:t>Neural Network</a:t>
            </a:r>
            <a:endParaRPr lang="ko-KR" altLang="en-US" sz="2400" b="1" dirty="0">
              <a:solidFill>
                <a:prstClr val="black">
                  <a:lumMod val="65000"/>
                  <a:lumOff val="35000"/>
                </a:prstClr>
              </a:solidFill>
              <a:latin typeface="Arial"/>
            </a:endParaRPr>
          </a:p>
        </p:txBody>
      </p:sp>
    </p:spTree>
    <p:extLst>
      <p:ext uri="{BB962C8B-B14F-4D97-AF65-F5344CB8AC3E}">
        <p14:creationId xmlns:p14="http://schemas.microsoft.com/office/powerpoint/2010/main" val="40128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0241" y="939328"/>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Business Insights</a:t>
            </a:r>
          </a:p>
        </p:txBody>
      </p:sp>
      <p:sp>
        <p:nvSpPr>
          <p:cNvPr id="7" name="Oval 13">
            <a:extLst>
              <a:ext uri="{FF2B5EF4-FFF2-40B4-BE49-F238E27FC236}">
                <a16:creationId xmlns:a16="http://schemas.microsoft.com/office/drawing/2014/main" id="{40CD591C-4B6E-4B83-A965-769A0CC3D0CF}"/>
              </a:ext>
            </a:extLst>
          </p:cNvPr>
          <p:cNvSpPr>
            <a:spLocks noChangeAspect="1"/>
          </p:cNvSpPr>
          <p:nvPr/>
        </p:nvSpPr>
        <p:spPr>
          <a:xfrm flipH="1">
            <a:off x="7698030" y="2666684"/>
            <a:ext cx="3883266" cy="4120132"/>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ounded Rectangle 4">
            <a:extLst>
              <a:ext uri="{FF2B5EF4-FFF2-40B4-BE49-F238E27FC236}">
                <a16:creationId xmlns:a16="http://schemas.microsoft.com/office/drawing/2014/main" id="{0B597630-A571-4E1D-B0B2-3BB1B694E318}"/>
              </a:ext>
            </a:extLst>
          </p:cNvPr>
          <p:cNvSpPr/>
          <p:nvPr/>
        </p:nvSpPr>
        <p:spPr>
          <a:xfrm>
            <a:off x="238934" y="3405719"/>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9" name="Rounded Rectangle 5">
            <a:extLst>
              <a:ext uri="{FF2B5EF4-FFF2-40B4-BE49-F238E27FC236}">
                <a16:creationId xmlns:a16="http://schemas.microsoft.com/office/drawing/2014/main" id="{5ECA39B7-7EEA-4A2B-A0C8-C7DA384875D3}"/>
              </a:ext>
            </a:extLst>
          </p:cNvPr>
          <p:cNvSpPr/>
          <p:nvPr/>
        </p:nvSpPr>
        <p:spPr>
          <a:xfrm>
            <a:off x="251893" y="4181090"/>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0" name="Rounded Rectangle 7">
            <a:extLst>
              <a:ext uri="{FF2B5EF4-FFF2-40B4-BE49-F238E27FC236}">
                <a16:creationId xmlns:a16="http://schemas.microsoft.com/office/drawing/2014/main" id="{4E572068-A168-4B20-966E-C6C99EE9B6AB}"/>
              </a:ext>
            </a:extLst>
          </p:cNvPr>
          <p:cNvSpPr/>
          <p:nvPr/>
        </p:nvSpPr>
        <p:spPr>
          <a:xfrm>
            <a:off x="246388" y="4983545"/>
            <a:ext cx="4676302" cy="576000"/>
          </a:xfrm>
          <a:prstGeom prst="roundRect">
            <a:avLst>
              <a:gd name="adj" fmla="val 5000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1" name="TextBox 10">
            <a:extLst>
              <a:ext uri="{FF2B5EF4-FFF2-40B4-BE49-F238E27FC236}">
                <a16:creationId xmlns:a16="http://schemas.microsoft.com/office/drawing/2014/main" id="{C5F7CFBB-DA39-4411-A886-95C6E345C60F}"/>
              </a:ext>
            </a:extLst>
          </p:cNvPr>
          <p:cNvSpPr txBox="1"/>
          <p:nvPr/>
        </p:nvSpPr>
        <p:spPr>
          <a:xfrm>
            <a:off x="238933" y="3453753"/>
            <a:ext cx="4676302"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within the relevant industry as the project are easier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64CB5592-C962-40C3-88A5-F83D0E821021}"/>
              </a:ext>
            </a:extLst>
          </p:cNvPr>
          <p:cNvSpPr txBox="1"/>
          <p:nvPr/>
        </p:nvSpPr>
        <p:spPr>
          <a:xfrm>
            <a:off x="433651" y="4225098"/>
            <a:ext cx="4286866"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have had interactions with university before are more likely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3336A0D9-4717-48B7-98EC-6909E41B1EAD}"/>
              </a:ext>
            </a:extLst>
          </p:cNvPr>
          <p:cNvSpPr txBox="1"/>
          <p:nvPr/>
        </p:nvSpPr>
        <p:spPr>
          <a:xfrm>
            <a:off x="433651" y="5043951"/>
            <a:ext cx="4235715" cy="523220"/>
          </a:xfrm>
          <a:prstGeom prst="rect">
            <a:avLst/>
          </a:prstGeom>
          <a:noFill/>
        </p:spPr>
        <p:txBody>
          <a:bodyPr wrap="square" rtlCol="0">
            <a:spAutoFit/>
          </a:bodyPr>
          <a:lstStyle/>
          <a:p>
            <a:pPr lvl="0" algn="ctr" defTabSz="914286"/>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success rate is related to </a:t>
            </a:r>
            <a:r>
              <a:rPr lang="en-GB" sz="1400" b="1" dirty="0">
                <a:solidFill>
                  <a:prstClr val="black">
                    <a:lumMod val="75000"/>
                    <a:lumOff val="25000"/>
                  </a:prstClr>
                </a:solidFill>
                <a:latin typeface="Arial"/>
                <a:cs typeface="Arial" pitchFamily="34" charset="0"/>
              </a:rPr>
              <a:t>The size of the project/benefits</a:t>
            </a:r>
            <a:endParaRPr lang="ko-KR" altLang="en-US" sz="1400" b="1" dirty="0">
              <a:solidFill>
                <a:prstClr val="black">
                  <a:lumMod val="75000"/>
                  <a:lumOff val="25000"/>
                </a:prstClr>
              </a:solidFill>
              <a:latin typeface="Arial"/>
              <a:cs typeface="Arial" pitchFamily="34" charset="0"/>
            </a:endParaRPr>
          </a:p>
        </p:txBody>
      </p:sp>
      <p:sp>
        <p:nvSpPr>
          <p:cNvPr id="14" name="TextBox 13">
            <a:extLst>
              <a:ext uri="{FF2B5EF4-FFF2-40B4-BE49-F238E27FC236}">
                <a16:creationId xmlns:a16="http://schemas.microsoft.com/office/drawing/2014/main" id="{1132423D-0B36-4AD5-B70F-56F7086B3681}"/>
              </a:ext>
            </a:extLst>
          </p:cNvPr>
          <p:cNvSpPr txBox="1"/>
          <p:nvPr/>
        </p:nvSpPr>
        <p:spPr>
          <a:xfrm>
            <a:off x="5683673" y="3399253"/>
            <a:ext cx="4856228" cy="738664"/>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significant correlation between the specialisation or occupation and the success rate of the sales leads within the sample dataset.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0C2AF5E3-A72F-4151-A89B-A1797E0363BB}"/>
              </a:ext>
            </a:extLst>
          </p:cNvPr>
          <p:cNvSpPr txBox="1"/>
          <p:nvPr/>
        </p:nvSpPr>
        <p:spPr>
          <a:xfrm>
            <a:off x="5668038" y="4225098"/>
            <a:ext cx="4856228" cy="95410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 total time spent on website and total visits were found to be the most significant features indicates that more time the clients spent on getting to know you will increase the success rate.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Rectangle 16">
            <a:extLst>
              <a:ext uri="{FF2B5EF4-FFF2-40B4-BE49-F238E27FC236}">
                <a16:creationId xmlns:a16="http://schemas.microsoft.com/office/drawing/2014/main" id="{7B946976-CF8B-4F8E-877C-EEB3581EE68C}"/>
              </a:ext>
            </a:extLst>
          </p:cNvPr>
          <p:cNvSpPr/>
          <p:nvPr/>
        </p:nvSpPr>
        <p:spPr>
          <a:xfrm>
            <a:off x="5115546" y="344359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8" name="Rectangle 17">
            <a:extLst>
              <a:ext uri="{FF2B5EF4-FFF2-40B4-BE49-F238E27FC236}">
                <a16:creationId xmlns:a16="http://schemas.microsoft.com/office/drawing/2014/main" id="{E1D242CA-0CE7-4A24-A388-052F26AB18CF}"/>
              </a:ext>
            </a:extLst>
          </p:cNvPr>
          <p:cNvSpPr/>
          <p:nvPr/>
        </p:nvSpPr>
        <p:spPr>
          <a:xfrm>
            <a:off x="5099960" y="4306688"/>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9" name="Rectangle 18">
            <a:extLst>
              <a:ext uri="{FF2B5EF4-FFF2-40B4-BE49-F238E27FC236}">
                <a16:creationId xmlns:a16="http://schemas.microsoft.com/office/drawing/2014/main" id="{43E3ED5A-6A3E-4B39-B8A3-8820C506D344}"/>
              </a:ext>
            </a:extLst>
          </p:cNvPr>
          <p:cNvSpPr/>
          <p:nvPr/>
        </p:nvSpPr>
        <p:spPr>
          <a:xfrm>
            <a:off x="5084613" y="5154169"/>
            <a:ext cx="386384" cy="36004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0" name="TextBox 19">
            <a:extLst>
              <a:ext uri="{FF2B5EF4-FFF2-40B4-BE49-F238E27FC236}">
                <a16:creationId xmlns:a16="http://schemas.microsoft.com/office/drawing/2014/main" id="{ECEE02ED-313B-4659-9981-384BA11270DD}"/>
              </a:ext>
            </a:extLst>
          </p:cNvPr>
          <p:cNvSpPr txBox="1"/>
          <p:nvPr/>
        </p:nvSpPr>
        <p:spPr>
          <a:xfrm>
            <a:off x="-686793" y="6113589"/>
            <a:ext cx="10913639" cy="307777"/>
          </a:xfrm>
          <a:prstGeom prst="rect">
            <a:avLst/>
          </a:prstGeom>
          <a:noFill/>
        </p:spPr>
        <p:txBody>
          <a:bodyPr wrap="square" rtlCol="0">
            <a:spAutoFit/>
          </a:bodyPr>
          <a:lstStyle/>
          <a:p>
            <a:pPr algn="r"/>
            <a:r>
              <a:rPr lang="en-GB" altLang="ko-KR" sz="1400" dirty="0">
                <a:solidFill>
                  <a:schemeClr val="tx1">
                    <a:lumMod val="75000"/>
                    <a:lumOff val="25000"/>
                  </a:schemeClr>
                </a:solidFill>
                <a:cs typeface="Arial" pitchFamily="34" charset="0"/>
              </a:rPr>
              <a:t>Furthermore, the leads with several tags such as hang up, busy, switched and closed were also found to be significant.</a:t>
            </a:r>
            <a:endParaRPr lang="ko-KR" altLang="en-US" sz="14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FE54D65F-2168-469D-B3B8-C138AB952022}"/>
              </a:ext>
            </a:extLst>
          </p:cNvPr>
          <p:cNvSpPr txBox="1"/>
          <p:nvPr/>
        </p:nvSpPr>
        <p:spPr>
          <a:xfrm>
            <a:off x="5683673" y="5179280"/>
            <a:ext cx="4905795" cy="30777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data to test this hypothesis yet.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18375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7" grpId="0" animBg="1"/>
      <p:bldP spid="18" grpId="0" animBg="1"/>
      <p:bldP spid="19" grpId="0" animBg="1"/>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sp>
        <p:nvSpPr>
          <p:cNvPr id="52" name="TextBox 51">
            <a:extLst>
              <a:ext uri="{FF2B5EF4-FFF2-40B4-BE49-F238E27FC236}">
                <a16:creationId xmlns:a16="http://schemas.microsoft.com/office/drawing/2014/main" id="{E9E1060D-4863-4B0A-B129-5D7A2D1AB151}"/>
              </a:ext>
            </a:extLst>
          </p:cNvPr>
          <p:cNvSpPr txBox="1"/>
          <p:nvPr/>
        </p:nvSpPr>
        <p:spPr>
          <a:xfrm>
            <a:off x="6438228" y="4500178"/>
            <a:ext cx="3832791" cy="707886"/>
          </a:xfrm>
          <a:prstGeom prst="rect">
            <a:avLst/>
          </a:prstGeom>
          <a:noFill/>
        </p:spPr>
        <p:txBody>
          <a:bodyPr wrap="square" rtlCol="0">
            <a:spAutoFit/>
          </a:bodyPr>
          <a:lstStyle/>
          <a:p>
            <a:r>
              <a:rPr lang="en-US" altLang="ko-KR" sz="4000" b="1" dirty="0">
                <a:solidFill>
                  <a:schemeClr val="accent1"/>
                </a:solidFill>
              </a:rPr>
              <a:t>What’s next</a:t>
            </a:r>
            <a:endParaRPr lang="ko-KR" altLang="en-US" sz="4000" b="1" dirty="0">
              <a:solidFill>
                <a:schemeClr val="accent1"/>
              </a:solidFill>
            </a:endParaRPr>
          </a:p>
        </p:txBody>
      </p:sp>
      <p:grpSp>
        <p:nvGrpSpPr>
          <p:cNvPr id="5" name="Group 4">
            <a:extLst>
              <a:ext uri="{FF2B5EF4-FFF2-40B4-BE49-F238E27FC236}">
                <a16:creationId xmlns:a16="http://schemas.microsoft.com/office/drawing/2014/main" id="{03339156-DADF-9844-B859-FF11F47B271B}"/>
              </a:ext>
            </a:extLst>
          </p:cNvPr>
          <p:cNvGrpSpPr/>
          <p:nvPr/>
        </p:nvGrpSpPr>
        <p:grpSpPr>
          <a:xfrm>
            <a:off x="-1158566" y="3299147"/>
            <a:ext cx="11382863" cy="4663177"/>
            <a:chOff x="-306339" y="3261860"/>
            <a:chExt cx="11382863" cy="4663177"/>
          </a:xfrm>
        </p:grpSpPr>
        <p:grpSp>
          <p:nvGrpSpPr>
            <p:cNvPr id="3" name="Group 2">
              <a:extLst>
                <a:ext uri="{FF2B5EF4-FFF2-40B4-BE49-F238E27FC236}">
                  <a16:creationId xmlns:a16="http://schemas.microsoft.com/office/drawing/2014/main" id="{C3CC0755-0168-A942-BCFC-9733E68ABD8A}"/>
                </a:ext>
              </a:extLst>
            </p:cNvPr>
            <p:cNvGrpSpPr/>
            <p:nvPr/>
          </p:nvGrpSpPr>
          <p:grpSpPr>
            <a:xfrm>
              <a:off x="834617" y="3261860"/>
              <a:ext cx="4264394" cy="4313485"/>
              <a:chOff x="834617" y="3261860"/>
              <a:chExt cx="4264394" cy="4313485"/>
            </a:xfrm>
          </p:grpSpPr>
          <p:grpSp>
            <p:nvGrpSpPr>
              <p:cNvPr id="22" name="Group 21">
                <a:extLst>
                  <a:ext uri="{FF2B5EF4-FFF2-40B4-BE49-F238E27FC236}">
                    <a16:creationId xmlns:a16="http://schemas.microsoft.com/office/drawing/2014/main" id="{5CAA52CF-9FF0-4AA6-BFF1-7D6E15FDFBE7}"/>
                  </a:ext>
                </a:extLst>
              </p:cNvPr>
              <p:cNvGrpSpPr/>
              <p:nvPr/>
            </p:nvGrpSpPr>
            <p:grpSpPr>
              <a:xfrm>
                <a:off x="834617" y="3261860"/>
                <a:ext cx="4264394" cy="4313485"/>
                <a:chOff x="369152" y="1617134"/>
                <a:chExt cx="3546035" cy="3586857"/>
              </a:xfrm>
              <a:solidFill>
                <a:schemeClr val="tx2">
                  <a:lumMod val="20000"/>
                  <a:lumOff val="80000"/>
                  <a:alpha val="88000"/>
                </a:schemeClr>
              </a:solidFill>
            </p:grpSpPr>
            <p:grpSp>
              <p:nvGrpSpPr>
                <p:cNvPr id="23" name="Group 22">
                  <a:extLst>
                    <a:ext uri="{FF2B5EF4-FFF2-40B4-BE49-F238E27FC236}">
                      <a16:creationId xmlns:a16="http://schemas.microsoft.com/office/drawing/2014/main" id="{9620FBC5-A143-4DB1-9842-57E62E63E54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6785A1D9-9B98-44EC-BFAB-7064E031389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ight Triangle 13">
                    <a:extLst>
                      <a:ext uri="{FF2B5EF4-FFF2-40B4-BE49-F238E27FC236}">
                        <a16:creationId xmlns:a16="http://schemas.microsoft.com/office/drawing/2014/main" id="{3AD60D58-E815-468A-BB17-F25341DD7E6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Rectangle 24">
                    <a:extLst>
                      <a:ext uri="{FF2B5EF4-FFF2-40B4-BE49-F238E27FC236}">
                        <a16:creationId xmlns:a16="http://schemas.microsoft.com/office/drawing/2014/main" id="{7052FE7F-834F-4D55-81FE-2DE1597F73B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ectangle 41">
                    <a:extLst>
                      <a:ext uri="{FF2B5EF4-FFF2-40B4-BE49-F238E27FC236}">
                        <a16:creationId xmlns:a16="http://schemas.microsoft.com/office/drawing/2014/main" id="{2FA15CC2-1B3F-4325-AAFA-6F1331B02126}"/>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3">
                    <a:extLst>
                      <a:ext uri="{FF2B5EF4-FFF2-40B4-BE49-F238E27FC236}">
                        <a16:creationId xmlns:a16="http://schemas.microsoft.com/office/drawing/2014/main" id="{F915DB68-8EBD-4B35-B01F-1B24703AD26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39AE0232-3454-47C0-9F85-7675476929B6}"/>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C6024B2-DF1F-4B79-9B3A-F142C645CB5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2BBB26D7-02A1-4442-AA89-73BC2558168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2109C67C-5F78-46C6-B170-C55ED40E7A5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DF188825-4893-4701-960C-24C70B0D0D2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A77A1B71-875F-405A-A149-AB73DE226CB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90B81243-07AB-47FD-9274-93F2C87EFED4}"/>
                    </a:ext>
                  </a:extLst>
                </p:cNvPr>
                <p:cNvGrpSpPr/>
                <p:nvPr/>
              </p:nvGrpSpPr>
              <p:grpSpPr>
                <a:xfrm rot="10066674">
                  <a:off x="1444650" y="4351773"/>
                  <a:ext cx="2063339" cy="852218"/>
                  <a:chOff x="926950" y="1617134"/>
                  <a:chExt cx="2063339" cy="852218"/>
                </a:xfrm>
                <a:grpFill/>
              </p:grpSpPr>
              <p:sp>
                <p:nvSpPr>
                  <p:cNvPr id="33" name="Rectangle 14">
                    <a:extLst>
                      <a:ext uri="{FF2B5EF4-FFF2-40B4-BE49-F238E27FC236}">
                        <a16:creationId xmlns:a16="http://schemas.microsoft.com/office/drawing/2014/main" id="{492DE41B-52D6-4672-A7C3-375106A708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ight Triangle 13">
                    <a:extLst>
                      <a:ext uri="{FF2B5EF4-FFF2-40B4-BE49-F238E27FC236}">
                        <a16:creationId xmlns:a16="http://schemas.microsoft.com/office/drawing/2014/main" id="{28B30434-EBEA-49C0-993C-D21DFC04062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24">
                    <a:extLst>
                      <a:ext uri="{FF2B5EF4-FFF2-40B4-BE49-F238E27FC236}">
                        <a16:creationId xmlns:a16="http://schemas.microsoft.com/office/drawing/2014/main" id="{8A65CBA4-2AF4-4CE9-A433-FD6280E8FBDC}"/>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ectangle 41">
                    <a:extLst>
                      <a:ext uri="{FF2B5EF4-FFF2-40B4-BE49-F238E27FC236}">
                        <a16:creationId xmlns:a16="http://schemas.microsoft.com/office/drawing/2014/main" id="{03A0239C-E0D2-43FE-8642-EDFD6E13329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8F5A8D8-34A1-42C0-BD8D-DC12648C3421}"/>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534CD1FC-080A-4964-A687-2490521828D2}"/>
                    </a:ext>
                  </a:extLst>
                </p:cNvPr>
                <p:cNvGrpSpPr/>
                <p:nvPr/>
              </p:nvGrpSpPr>
              <p:grpSpPr>
                <a:xfrm rot="15054074">
                  <a:off x="-267551" y="3562253"/>
                  <a:ext cx="2125623" cy="852218"/>
                  <a:chOff x="926950" y="1617134"/>
                  <a:chExt cx="2125623" cy="852218"/>
                </a:xfrm>
                <a:grpFill/>
              </p:grpSpPr>
              <p:sp>
                <p:nvSpPr>
                  <p:cNvPr id="28" name="Rectangle 14">
                    <a:extLst>
                      <a:ext uri="{FF2B5EF4-FFF2-40B4-BE49-F238E27FC236}">
                        <a16:creationId xmlns:a16="http://schemas.microsoft.com/office/drawing/2014/main" id="{52194BD9-76A2-495B-A958-7610FFC800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DC8CF78E-74FB-4B0F-BA38-6CDC43B7923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24">
                    <a:extLst>
                      <a:ext uri="{FF2B5EF4-FFF2-40B4-BE49-F238E27FC236}">
                        <a16:creationId xmlns:a16="http://schemas.microsoft.com/office/drawing/2014/main" id="{FFB5B01D-C406-4009-A0AA-335382A1FD7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F5F3F3A3-02A3-418F-B8EC-C9346125B56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E9D9E925-E0D3-420F-914A-D06060B4464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7" name="Rectangle 14">
                  <a:extLst>
                    <a:ext uri="{FF2B5EF4-FFF2-40B4-BE49-F238E27FC236}">
                      <a16:creationId xmlns:a16="http://schemas.microsoft.com/office/drawing/2014/main" id="{9AA5EAA6-43C2-4D61-912D-3DD3F959F20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48" name="Picture 2" descr="E:\002-KIMS BUSINESS\000-B-KIMS-소스 분류-2014\10-ESP to IMG\지구.png">
                <a:extLst>
                  <a:ext uri="{FF2B5EF4-FFF2-40B4-BE49-F238E27FC236}">
                    <a16:creationId xmlns:a16="http://schemas.microsoft.com/office/drawing/2014/main" id="{22CFF54F-B3FC-431D-B8B8-341AF0E7AE24}"/>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273359" y="3844309"/>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0EA7681-A256-45D8-806F-F0C456DC6D1E}"/>
                </a:ext>
              </a:extLst>
            </p:cNvPr>
            <p:cNvGrpSpPr/>
            <p:nvPr/>
          </p:nvGrpSpPr>
          <p:grpSpPr>
            <a:xfrm>
              <a:off x="-306339" y="3544426"/>
              <a:ext cx="9700027" cy="4380611"/>
              <a:chOff x="-579606" y="1852101"/>
              <a:chExt cx="8066010" cy="3642676"/>
            </a:xfrm>
          </p:grpSpPr>
          <p:sp>
            <p:nvSpPr>
              <p:cNvPr id="50" name="Oval 49">
                <a:extLst>
                  <a:ext uri="{FF2B5EF4-FFF2-40B4-BE49-F238E27FC236}">
                    <a16:creationId xmlns:a16="http://schemas.microsoft.com/office/drawing/2014/main" id="{3B0EE709-0BDA-4051-A8F4-34215CB6230A}"/>
                  </a:ext>
                </a:extLst>
              </p:cNvPr>
              <p:cNvSpPr/>
              <p:nvPr/>
            </p:nvSpPr>
            <p:spPr>
              <a:xfrm>
                <a:off x="561202" y="1968076"/>
                <a:ext cx="3002685" cy="3002685"/>
              </a:xfrm>
              <a:prstGeom prst="ellipse">
                <a:avLst/>
              </a:prstGeom>
              <a:noFill/>
              <a:ln w="25400">
                <a:solidFill>
                  <a:schemeClr val="accent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Freeform 5">
                <a:extLst>
                  <a:ext uri="{FF2B5EF4-FFF2-40B4-BE49-F238E27FC236}">
                    <a16:creationId xmlns:a16="http://schemas.microsoft.com/office/drawing/2014/main" id="{9E0EB847-63DE-4E2A-8392-06609BE7D1DE}"/>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53" name="Oval 17">
              <a:extLst>
                <a:ext uri="{FF2B5EF4-FFF2-40B4-BE49-F238E27FC236}">
                  <a16:creationId xmlns:a16="http://schemas.microsoft.com/office/drawing/2014/main" id="{AE64292C-4C0E-4446-BC4E-2AE1EE2F5E44}"/>
                </a:ext>
              </a:extLst>
            </p:cNvPr>
            <p:cNvSpPr/>
            <p:nvPr/>
          </p:nvSpPr>
          <p:spPr>
            <a:xfrm rot="3769326">
              <a:off x="9657148" y="296135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4" name="TextBox 53">
            <a:extLst>
              <a:ext uri="{FF2B5EF4-FFF2-40B4-BE49-F238E27FC236}">
                <a16:creationId xmlns:a16="http://schemas.microsoft.com/office/drawing/2014/main" id="{C6CF8606-75A3-49C1-9B4A-E8D086E3F423}"/>
              </a:ext>
            </a:extLst>
          </p:cNvPr>
          <p:cNvSpPr txBox="1"/>
          <p:nvPr/>
        </p:nvSpPr>
        <p:spPr>
          <a:xfrm>
            <a:off x="890694" y="2777358"/>
            <a:ext cx="5119434" cy="2185214"/>
          </a:xfrm>
          <a:prstGeom prst="rect">
            <a:avLst/>
          </a:prstGeom>
          <a:noFill/>
        </p:spPr>
        <p:txBody>
          <a:bodyPr wrap="square" rtlCol="0">
            <a:spAutoFit/>
          </a:bodyPr>
          <a:lstStyle/>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Exploratory data analysis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Dealing with missing data</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Lead scoring models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Privacy Impact Assessment</a:t>
            </a:r>
          </a:p>
          <a:p>
            <a:pPr marL="285750" indent="-285750">
              <a:buFont typeface="Arial" panose="020B0604020202020204" pitchFamily="34" charset="0"/>
              <a:buChar char="•"/>
            </a:pPr>
            <a:endParaRPr lang="en-GB" altLang="ko-KR" sz="2000" b="1" dirty="0">
              <a:solidFill>
                <a:schemeClr val="tx1">
                  <a:lumMod val="75000"/>
                  <a:lumOff val="25000"/>
                </a:schemeClr>
              </a:solidFill>
              <a:cs typeface="Arial" pitchFamily="34" charset="0"/>
            </a:endParaRPr>
          </a:p>
          <a:p>
            <a:endParaRPr lang="en-GB"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97BD725A-FB93-431A-BADC-2BE8F536A3F1}"/>
              </a:ext>
            </a:extLst>
          </p:cNvPr>
          <p:cNvSpPr txBox="1"/>
          <p:nvPr/>
        </p:nvSpPr>
        <p:spPr>
          <a:xfrm>
            <a:off x="4718086" y="5253970"/>
            <a:ext cx="6618508" cy="1600438"/>
          </a:xfrm>
          <a:prstGeom prst="rect">
            <a:avLst/>
          </a:prstGeom>
          <a:noFill/>
        </p:spPr>
        <p:txBody>
          <a:bodyPr wrap="square" rtlCol="0">
            <a:spAutoFit/>
          </a:bodyPr>
          <a:lstStyle/>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Complete PIA for datasets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Fit model with real data</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Identify key drivers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Client profiling and effective engagement strategy*</a:t>
            </a:r>
          </a:p>
          <a:p>
            <a:endParaRPr lang="ko-KR" altLang="en-US" b="1" dirty="0">
              <a:solidFill>
                <a:schemeClr val="tx1">
                  <a:lumMod val="75000"/>
                  <a:lumOff val="25000"/>
                </a:schemeClr>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9AB08A5D-23A3-478F-BF79-6535B157B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16" y="2797569"/>
            <a:ext cx="1120074" cy="1120074"/>
          </a:xfrm>
          <a:prstGeom prst="rect">
            <a:avLst/>
          </a:prstGeom>
        </p:spPr>
      </p:pic>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Tree>
    <p:extLst>
      <p:ext uri="{BB962C8B-B14F-4D97-AF65-F5344CB8AC3E}">
        <p14:creationId xmlns:p14="http://schemas.microsoft.com/office/powerpoint/2010/main" val="37527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grpSp>
        <p:nvGrpSpPr>
          <p:cNvPr id="6" name="Group 5">
            <a:extLst>
              <a:ext uri="{FF2B5EF4-FFF2-40B4-BE49-F238E27FC236}">
                <a16:creationId xmlns:a16="http://schemas.microsoft.com/office/drawing/2014/main" id="{F97CD88C-B3DF-6D41-A1A5-E97867CC6E2B}"/>
              </a:ext>
            </a:extLst>
          </p:cNvPr>
          <p:cNvGrpSpPr/>
          <p:nvPr/>
        </p:nvGrpSpPr>
        <p:grpSpPr>
          <a:xfrm>
            <a:off x="1004187" y="5436357"/>
            <a:ext cx="6619669" cy="625662"/>
            <a:chOff x="635696" y="5777557"/>
            <a:chExt cx="6619669" cy="625662"/>
          </a:xfrm>
        </p:grpSpPr>
        <p:sp>
          <p:nvSpPr>
            <p:cNvPr id="7" name="TextBox 6">
              <a:extLst>
                <a:ext uri="{FF2B5EF4-FFF2-40B4-BE49-F238E27FC236}">
                  <a16:creationId xmlns:a16="http://schemas.microsoft.com/office/drawing/2014/main" id="{0A3B77B7-5022-4C49-98C3-9CF77F653145}"/>
                </a:ext>
              </a:extLst>
            </p:cNvPr>
            <p:cNvSpPr txBox="1"/>
            <p:nvPr/>
          </p:nvSpPr>
          <p:spPr>
            <a:xfrm>
              <a:off x="635696" y="5777557"/>
              <a:ext cx="6619669" cy="338554"/>
            </a:xfrm>
            <a:prstGeom prst="rect">
              <a:avLst/>
            </a:prstGeom>
            <a:noFill/>
          </p:spPr>
          <p:txBody>
            <a:bodyPr wrap="square" rtlCol="0" anchor="ctr">
              <a:spAutoFit/>
            </a:bodyPr>
            <a:lstStyle/>
            <a:p>
              <a:r>
                <a:rPr lang="en-US" sz="1600" b="1" dirty="0">
                  <a:solidFill>
                    <a:srgbClr val="002060"/>
                  </a:solidFill>
                  <a:cs typeface="Arial" pitchFamily="34" charset="0"/>
                </a:rPr>
                <a:t>Group 28:</a:t>
              </a:r>
            </a:p>
          </p:txBody>
        </p:sp>
        <p:sp>
          <p:nvSpPr>
            <p:cNvPr id="8" name="TextBox 7">
              <a:extLst>
                <a:ext uri="{FF2B5EF4-FFF2-40B4-BE49-F238E27FC236}">
                  <a16:creationId xmlns:a16="http://schemas.microsoft.com/office/drawing/2014/main" id="{BFE0D2A1-F36A-FB46-B347-4946B7D9E3A5}"/>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rgbClr val="002060"/>
                  </a:solidFill>
                  <a:cs typeface="Arial" pitchFamily="34" charset="0"/>
                </a:rPr>
                <a:t>Xin</a:t>
              </a:r>
              <a:r>
                <a:rPr lang="en-GB" sz="1600" dirty="0">
                  <a:solidFill>
                    <a:srgbClr val="002060"/>
                  </a:solidFill>
                </a:rPr>
                <a:t> </a:t>
              </a:r>
              <a:r>
                <a:rPr lang="en-GB" sz="1600" dirty="0">
                  <a:solidFill>
                    <a:srgbClr val="002060"/>
                  </a:solidFill>
                  <a:cs typeface="Arial" pitchFamily="34" charset="0"/>
                </a:rPr>
                <a:t>Li | </a:t>
              </a:r>
              <a:r>
                <a:rPr lang="en-GB" sz="1600" dirty="0" err="1">
                  <a:solidFill>
                    <a:srgbClr val="002060"/>
                  </a:solidFill>
                  <a:cs typeface="Arial" pitchFamily="34" charset="0"/>
                </a:rPr>
                <a:t>Xinhui</a:t>
              </a:r>
              <a:r>
                <a:rPr lang="en-GB" sz="1600" dirty="0">
                  <a:solidFill>
                    <a:srgbClr val="002060"/>
                  </a:solidFill>
                  <a:cs typeface="Arial" pitchFamily="34" charset="0"/>
                </a:rPr>
                <a:t> Lu | Ziyan Zhao | Bing Yuan | Raelene Huang</a:t>
              </a:r>
              <a:endParaRPr lang="en-AU" sz="1600" dirty="0">
                <a:solidFill>
                  <a:srgbClr val="002060"/>
                </a:solidFill>
                <a:cs typeface="Arial" pitchFamily="34" charset="0"/>
              </a:endParaRPr>
            </a:p>
          </p:txBody>
        </p:sp>
      </p:gr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2826816" y="2867004"/>
            <a:ext cx="6538367"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2513115"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105414" y="2765950"/>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513115" y="4984801"/>
            <a:ext cx="4689975" cy="1323439"/>
          </a:xfrm>
          <a:prstGeom prst="rect">
            <a:avLst/>
          </a:prstGeom>
          <a:noFill/>
        </p:spPr>
        <p:txBody>
          <a:bodyPr wrap="square" rtlCol="0">
            <a:spAutoFit/>
          </a:bodyPr>
          <a:lstStyle/>
          <a:p>
            <a:pPr marL="457144" lvl="1"/>
            <a:r>
              <a:rPr lang="en-AU" sz="1600" dirty="0">
                <a:solidFill>
                  <a:schemeClr val="tx1">
                    <a:lumMod val="75000"/>
                    <a:lumOff val="25000"/>
                  </a:schemeClr>
                </a:solidFill>
                <a:cs typeface="Arial" pitchFamily="34" charset="0"/>
              </a:rPr>
              <a:t>Scope of the Project</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a:t>
            </a:r>
          </a:p>
          <a:p>
            <a:pPr marL="457144" lvl="1"/>
            <a:endParaRPr lang="en-AU"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3980577" cy="2308324"/>
          </a:xfrm>
          <a:prstGeom prst="rect">
            <a:avLst/>
          </a:prstGeom>
          <a:noFill/>
        </p:spPr>
        <p:txBody>
          <a:bodyPr wrap="none" rtlCol="0">
            <a:spAutoFit/>
          </a:bodyPr>
          <a:lstStyle/>
          <a:p>
            <a:r>
              <a:rPr lang="en-US" dirty="0"/>
              <a:t>Dealing with missing data</a:t>
            </a:r>
          </a:p>
          <a:p>
            <a:r>
              <a:rPr lang="en-US" dirty="0"/>
              <a:t>Data entry issues (data cleaning)</a:t>
            </a:r>
          </a:p>
          <a:p>
            <a:r>
              <a:rPr lang="en-US" dirty="0"/>
              <a:t>Feature engineering (categorial data)</a:t>
            </a:r>
          </a:p>
          <a:p>
            <a:r>
              <a:rPr lang="en-US" dirty="0"/>
              <a:t>Imbalanced dataset</a:t>
            </a:r>
          </a:p>
          <a:p>
            <a:r>
              <a:rPr lang="en-US" dirty="0"/>
              <a:t>Model selection</a:t>
            </a:r>
          </a:p>
          <a:p>
            <a:r>
              <a:rPr lang="en-US" dirty="0"/>
              <a:t>Model tuning</a:t>
            </a:r>
          </a:p>
          <a:p>
            <a:r>
              <a:rPr lang="en-US" dirty="0"/>
              <a:t>Validating performance</a:t>
            </a:r>
          </a:p>
          <a:p>
            <a:r>
              <a:rPr lang="en-US" dirty="0"/>
              <a:t>Interpreting models and results</a:t>
            </a:r>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ML Pipeline</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8100294" cy="1200329"/>
          </a:xfrm>
          <a:prstGeom prst="rect">
            <a:avLst/>
          </a:prstGeom>
          <a:noFill/>
        </p:spPr>
        <p:txBody>
          <a:bodyPr wrap="none" rtlCol="0">
            <a:spAutoFit/>
          </a:bodyPr>
          <a:lstStyle/>
          <a:p>
            <a:r>
              <a:rPr lang="en-AU" dirty="0"/>
              <a:t>• Which stage/stages of the data science pipeline does your project focus on?</a:t>
            </a:r>
          </a:p>
          <a:p>
            <a:endParaRPr lang="en-AU" dirty="0"/>
          </a:p>
          <a:p>
            <a:endParaRPr lang="en-AU" dirty="0"/>
          </a:p>
          <a:p>
            <a:r>
              <a:rPr lang="en-AU" dirty="0"/>
              <a:t>Visualising the pipeline and highlighting our sections. </a:t>
            </a:r>
            <a:endParaRPr lang="en-US" dirty="0"/>
          </a:p>
        </p:txBody>
      </p:sp>
    </p:spTree>
    <p:extLst>
      <p:ext uri="{BB962C8B-B14F-4D97-AF65-F5344CB8AC3E}">
        <p14:creationId xmlns:p14="http://schemas.microsoft.com/office/powerpoint/2010/main" val="42297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1525" y="925107"/>
            <a:ext cx="4368894" cy="923330"/>
          </a:xfrm>
          <a:prstGeom prst="rect">
            <a:avLst/>
          </a:prstGeom>
          <a:noFill/>
        </p:spPr>
        <p:txBody>
          <a:bodyPr wrap="square" rtlCol="0" anchor="ctr">
            <a:spAutoFit/>
          </a:bodyPr>
          <a:lstStyle/>
          <a:p>
            <a:r>
              <a:rPr lang="en-US" altLang="ko-KR" sz="5400" dirty="0">
                <a:solidFill>
                  <a:schemeClr val="bg1"/>
                </a:solidFill>
                <a:cs typeface="Arial" pitchFamily="34" charset="0"/>
              </a:rPr>
              <a:t>Data</a:t>
            </a:r>
          </a:p>
        </p:txBody>
      </p:sp>
      <p:sp>
        <p:nvSpPr>
          <p:cNvPr id="14" name="Rectangles 21">
            <a:extLst>
              <a:ext uri="{FF2B5EF4-FFF2-40B4-BE49-F238E27FC236}">
                <a16:creationId xmlns:a16="http://schemas.microsoft.com/office/drawing/2014/main" id="{C359E8F4-C448-42F4-9227-583A5A176DD4}"/>
              </a:ext>
            </a:extLst>
          </p:cNvPr>
          <p:cNvSpPr/>
          <p:nvPr/>
        </p:nvSpPr>
        <p:spPr>
          <a:xfrm>
            <a:off x="264737" y="3012135"/>
            <a:ext cx="5253355" cy="678815"/>
          </a:xfrm>
          <a:prstGeom prst="rect">
            <a:avLst/>
          </a:prstGeom>
          <a:solidFill>
            <a:srgbClr val="17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4">
            <a:extLst>
              <a:ext uri="{FF2B5EF4-FFF2-40B4-BE49-F238E27FC236}">
                <a16:creationId xmlns:a16="http://schemas.microsoft.com/office/drawing/2014/main" id="{56574778-5897-4AC2-994C-19AA646B7FD7}"/>
              </a:ext>
            </a:extLst>
          </p:cNvPr>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sp>
        <p:nvSpPr>
          <p:cNvPr id="16" name="Text Box 6">
            <a:extLst>
              <a:ext uri="{FF2B5EF4-FFF2-40B4-BE49-F238E27FC236}">
                <a16:creationId xmlns:a16="http://schemas.microsoft.com/office/drawing/2014/main" id="{ADF39E73-5328-4B68-8638-6DE0816CBFA8}"/>
              </a:ext>
            </a:extLst>
          </p:cNvPr>
          <p:cNvSpPr txBox="1"/>
          <p:nvPr/>
        </p:nvSpPr>
        <p:spPr>
          <a:xfrm>
            <a:off x="424122" y="3756355"/>
            <a:ext cx="4933950" cy="337185"/>
          </a:xfrm>
          <a:prstGeom prst="rect">
            <a:avLst/>
          </a:prstGeom>
          <a:noFill/>
        </p:spPr>
        <p:txBody>
          <a:bodyPr wrap="square" rtlCol="0">
            <a:spAutoFit/>
          </a:bodyPr>
          <a:lstStyle/>
          <a:p>
            <a:pPr algn="dist"/>
            <a:r>
              <a:rPr lang="en-US" sz="1600" i="1" dirty="0">
                <a:solidFill>
                  <a:schemeClr val="accent1">
                    <a:lumMod val="50000"/>
                  </a:schemeClr>
                </a:solidFill>
                <a:latin typeface="Bangla MN" panose="00000500000000000000" charset="0"/>
                <a:cs typeface="Bangla MN" panose="00000500000000000000" charset="0"/>
              </a:rPr>
              <a:t>Offers online courses </a:t>
            </a:r>
          </a:p>
        </p:txBody>
      </p:sp>
      <p:sp>
        <p:nvSpPr>
          <p:cNvPr id="17" name="Text Box 9">
            <a:extLst>
              <a:ext uri="{FF2B5EF4-FFF2-40B4-BE49-F238E27FC236}">
                <a16:creationId xmlns:a16="http://schemas.microsoft.com/office/drawing/2014/main" id="{83CC366A-C783-4474-AD2D-1956C84041D7}"/>
              </a:ext>
            </a:extLst>
          </p:cNvPr>
          <p:cNvSpPr txBox="1"/>
          <p:nvPr/>
        </p:nvSpPr>
        <p:spPr>
          <a:xfrm>
            <a:off x="5518092" y="4272348"/>
            <a:ext cx="4934585" cy="1198880"/>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Raw Dataset: 9074 historical leads</a:t>
            </a:r>
          </a:p>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37.8%</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8" name="Text Box 22">
            <a:extLst>
              <a:ext uri="{FF2B5EF4-FFF2-40B4-BE49-F238E27FC236}">
                <a16:creationId xmlns:a16="http://schemas.microsoft.com/office/drawing/2014/main" id="{95D7B65E-2A4A-4E3A-B11C-61C121898EB5}"/>
              </a:ext>
            </a:extLst>
          </p:cNvPr>
          <p:cNvSpPr txBox="1"/>
          <p:nvPr/>
        </p:nvSpPr>
        <p:spPr>
          <a:xfrm>
            <a:off x="264737" y="5873818"/>
            <a:ext cx="6172835" cy="478155"/>
          </a:xfrm>
          <a:prstGeom prst="rect">
            <a:avLst/>
          </a:prstGeom>
          <a:noFill/>
        </p:spPr>
        <p:txBody>
          <a:bodyPr wrap="square" rtlCol="0" anchor="t">
            <a:spAutoFit/>
          </a:bodyPr>
          <a:lstStyle/>
          <a:p>
            <a:pPr algn="dist">
              <a:lnSpc>
                <a:spcPct val="180000"/>
              </a:lnSpc>
            </a:pPr>
            <a:r>
              <a:rPr lang="en-US" sz="1400" i="1" dirty="0">
                <a:solidFill>
                  <a:schemeClr val="accent1">
                    <a:lumMod val="50000"/>
                  </a:schemeClr>
                </a:solidFill>
                <a:latin typeface="Gurmukhi MN" panose="02020600050405020304" charset="0"/>
                <a:cs typeface="Gurmukhi MN" panose="02020600050405020304" charset="0"/>
                <a:sym typeface="+mn-ea"/>
              </a:rPr>
              <a:t>The attributes are similar to our client’s dataset !!</a:t>
            </a:r>
          </a:p>
        </p:txBody>
      </p:sp>
      <p:pic>
        <p:nvPicPr>
          <p:cNvPr id="5" name="Picture 4" descr="A picture containing sign, drawing, room&#10;&#10;Description automatically generated">
            <a:extLst>
              <a:ext uri="{FF2B5EF4-FFF2-40B4-BE49-F238E27FC236}">
                <a16:creationId xmlns:a16="http://schemas.microsoft.com/office/drawing/2014/main" id="{96D57E05-9E35-44C1-8086-63E36B396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46" y="4272348"/>
            <a:ext cx="1544410" cy="154441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3574F9F-78E4-4B0F-9D28-1A21EF72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49261" y="5683832"/>
            <a:ext cx="789255" cy="789255"/>
          </a:xfrm>
          <a:prstGeom prst="rect">
            <a:avLst/>
          </a:prstGeom>
        </p:spPr>
      </p:pic>
      <p:pic>
        <p:nvPicPr>
          <p:cNvPr id="11" name="Picture 10">
            <a:extLst>
              <a:ext uri="{FF2B5EF4-FFF2-40B4-BE49-F238E27FC236}">
                <a16:creationId xmlns:a16="http://schemas.microsoft.com/office/drawing/2014/main" id="{53FE51BB-F380-4CFB-B3AE-D1D2B9150326}"/>
              </a:ext>
            </a:extLst>
          </p:cNvPr>
          <p:cNvPicPr>
            <a:picLocks noChangeAspect="1"/>
          </p:cNvPicPr>
          <p:nvPr/>
        </p:nvPicPr>
        <p:blipFill>
          <a:blip r:embed="rId4"/>
          <a:stretch>
            <a:fillRect/>
          </a:stretch>
        </p:blipFill>
        <p:spPr>
          <a:xfrm>
            <a:off x="6749261" y="3012135"/>
            <a:ext cx="1174173" cy="1174173"/>
          </a:xfrm>
          <a:prstGeom prst="rect">
            <a:avLst/>
          </a:prstGeom>
        </p:spPr>
      </p:pic>
    </p:spTree>
    <p:extLst>
      <p:ext uri="{BB962C8B-B14F-4D97-AF65-F5344CB8AC3E}">
        <p14:creationId xmlns:p14="http://schemas.microsoft.com/office/powerpoint/2010/main" val="379972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b="443"/>
          <a:stretch>
            <a:fillRect/>
          </a:stretch>
        </p:blipFill>
        <p:spPr>
          <a:xfrm>
            <a:off x="0" y="769430"/>
            <a:ext cx="10755049" cy="6049716"/>
          </a:xfrm>
          <a:prstGeom prst="rect">
            <a:avLst/>
          </a:prstGeom>
        </p:spPr>
      </p:pic>
      <p:pic>
        <p:nvPicPr>
          <p:cNvPr id="2" name="图形 3"/>
          <p:cNvPicPr>
            <a:picLocks noChangeAspect="1"/>
          </p:cNvPicPr>
          <p:nvPr>
            <p:custDataLst>
              <p:tags r:id="rId1"/>
            </p:custDataLst>
          </p:nvPr>
        </p:nvPicPr>
        <p:blipFill>
          <a:blip r:embed="rId4"/>
          <a:stretch>
            <a:fillRect/>
          </a:stretch>
        </p:blipFill>
        <p:spPr>
          <a:xfrm rot="10800000">
            <a:off x="11958320" y="5361305"/>
            <a:ext cx="610870" cy="524510"/>
          </a:xfrm>
          <a:prstGeom prst="rect">
            <a:avLst/>
          </a:prstGeom>
        </p:spPr>
      </p:pic>
      <p:sp>
        <p:nvSpPr>
          <p:cNvPr id="10" name="Oval 9">
            <a:hlinkClick r:id="rId5" action="ppaction://hlinksldjump"/>
            <a:extLst>
              <a:ext uri="{FF2B5EF4-FFF2-40B4-BE49-F238E27FC236}">
                <a16:creationId xmlns:a16="http://schemas.microsoft.com/office/drawing/2014/main" id="{B64F1F9D-48A5-EF41-9122-2B211F66C787}"/>
              </a:ext>
            </a:extLst>
          </p:cNvPr>
          <p:cNvSpPr/>
          <p:nvPr/>
        </p:nvSpPr>
        <p:spPr>
          <a:xfrm>
            <a:off x="-48360" y="1362683"/>
            <a:ext cx="4568245" cy="36632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5" action="ppaction://hlinksldjump"/>
            <a:extLst>
              <a:ext uri="{FF2B5EF4-FFF2-40B4-BE49-F238E27FC236}">
                <a16:creationId xmlns:a16="http://schemas.microsoft.com/office/drawing/2014/main" id="{4D92048E-6FE1-284A-9B14-02CE1BA1B7E2}"/>
              </a:ext>
            </a:extLst>
          </p:cNvPr>
          <p:cNvSpPr/>
          <p:nvPr/>
        </p:nvSpPr>
        <p:spPr>
          <a:xfrm>
            <a:off x="6071814" y="769430"/>
            <a:ext cx="4731595" cy="450252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5" action="ppaction://hlinksldjump"/>
            <a:extLst>
              <a:ext uri="{FF2B5EF4-FFF2-40B4-BE49-F238E27FC236}">
                <a16:creationId xmlns:a16="http://schemas.microsoft.com/office/drawing/2014/main" id="{FE8D4C5A-3BDA-6940-89ED-573B6E716FD9}"/>
              </a:ext>
            </a:extLst>
          </p:cNvPr>
          <p:cNvSpPr/>
          <p:nvPr/>
        </p:nvSpPr>
        <p:spPr>
          <a:xfrm>
            <a:off x="609019" y="4599732"/>
            <a:ext cx="3378781" cy="1793258"/>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4"/>
          <a:stretch>
            <a:fillRect/>
          </a:stretch>
        </p:blipFill>
        <p:spPr>
          <a:xfrm rot="10800000">
            <a:off x="10534615" y="5185486"/>
            <a:ext cx="869950" cy="746935"/>
          </a:xfrm>
          <a:prstGeom prst="rect">
            <a:avLst/>
          </a:prstGeom>
        </p:spPr>
      </p:pic>
      <p:pic>
        <p:nvPicPr>
          <p:cNvPr id="7" name="Picture 6" descr="leadSource"/>
          <p:cNvPicPr>
            <a:picLocks noChangeAspect="1"/>
          </p:cNvPicPr>
          <p:nvPr/>
        </p:nvPicPr>
        <p:blipFill rotWithShape="1">
          <a:blip r:embed="rId5"/>
          <a:srcRect r="5637"/>
          <a:stretch>
            <a:fillRect/>
          </a:stretch>
        </p:blipFill>
        <p:spPr>
          <a:xfrm>
            <a:off x="371826" y="1906782"/>
            <a:ext cx="10315052" cy="4528595"/>
          </a:xfrm>
          <a:prstGeom prst="rect">
            <a:avLst/>
          </a:prstGeom>
        </p:spPr>
      </p:pic>
      <p:sp>
        <p:nvSpPr>
          <p:cNvPr id="9" name="Oval 8"/>
          <p:cNvSpPr/>
          <p:nvPr/>
        </p:nvSpPr>
        <p:spPr>
          <a:xfrm>
            <a:off x="272860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6" action="ppaction://hlinksldjump"/>
          </p:cNvPr>
          <p:cNvSpPr/>
          <p:nvPr/>
        </p:nvSpPr>
        <p:spPr>
          <a:xfrm>
            <a:off x="374327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966" t="5486" r="1242" b="803"/>
          <a:stretch>
            <a:fillRect/>
          </a:stretch>
        </p:blipFill>
        <p:spPr>
          <a:xfrm>
            <a:off x="4772831" y="469209"/>
            <a:ext cx="1829529" cy="1012154"/>
          </a:xfrm>
          <a:prstGeom prst="rect">
            <a:avLst/>
          </a:prstGeom>
        </p:spPr>
      </p:pic>
      <p:pic>
        <p:nvPicPr>
          <p:cNvPr id="3" name="Picture 2"/>
          <p:cNvPicPr>
            <a:picLocks noChangeAspect="1"/>
          </p:cNvPicPr>
          <p:nvPr/>
        </p:nvPicPr>
        <p:blipFill>
          <a:blip r:embed="rId8"/>
          <a:stretch>
            <a:fillRect/>
          </a:stretch>
        </p:blipFill>
        <p:spPr>
          <a:xfrm>
            <a:off x="5638617" y="2782385"/>
            <a:ext cx="914765" cy="944274"/>
          </a:xfrm>
          <a:prstGeom prst="rect">
            <a:avLst/>
          </a:prstGeom>
        </p:spPr>
      </p:pic>
      <p:sp>
        <p:nvSpPr>
          <p:cNvPr id="5" name="Rectangles 4"/>
          <p:cNvSpPr/>
          <p:nvPr/>
        </p:nvSpPr>
        <p:spPr>
          <a:xfrm>
            <a:off x="5450205" y="2921635"/>
            <a:ext cx="815975" cy="2228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s 7"/>
          <p:cNvSpPr/>
          <p:nvPr/>
        </p:nvSpPr>
        <p:spPr>
          <a:xfrm>
            <a:off x="6128385" y="3043555"/>
            <a:ext cx="767080" cy="4222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 Box 10"/>
          <p:cNvSpPr txBox="1"/>
          <p:nvPr/>
        </p:nvSpPr>
        <p:spPr>
          <a:xfrm>
            <a:off x="6074410" y="3043555"/>
            <a:ext cx="875030" cy="506730"/>
          </a:xfrm>
          <a:prstGeom prst="rect">
            <a:avLst/>
          </a:prstGeom>
          <a:noFill/>
        </p:spPr>
        <p:txBody>
          <a:bodyPr wrap="none" rtlCol="0">
            <a:spAutoFit/>
          </a:bodyPr>
          <a:lstStyle/>
          <a:p>
            <a:r>
              <a:rPr lang="en-US" sz="900"/>
              <a:t>not converted</a:t>
            </a:r>
          </a:p>
          <a:p>
            <a:r>
              <a:rPr lang="en-US" sz="900"/>
              <a:t>converted</a:t>
            </a:r>
          </a:p>
          <a:p>
            <a:endParaRPr lang="en-US" sz="900"/>
          </a:p>
        </p:txBody>
      </p:sp>
    </p:spTree>
    <p:custDataLst>
      <p:tags r:id="rId1"/>
    </p:custDataLst>
    <p:extLst>
      <p:ext uri="{BB962C8B-B14F-4D97-AF65-F5344CB8AC3E}">
        <p14:creationId xmlns:p14="http://schemas.microsoft.com/office/powerpoint/2010/main" val="201707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BEAUTIFY_FLAG" val="#wm#"/>
  <p:tag name="KSO_WM_TEMPLATE_CATEGORY" val="diagram"/>
  <p:tag name="KSO_WM_TEMPLATE_INDEX" val="20200328"/>
  <p:tag name="KSO_WM_SLIDE_LAYOUT" val="a_d_i"/>
  <p:tag name="KSO_WM_SLIDE_LAYOUT_CNT" val="1_1_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327016,&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df5cdf3-559f-4d79-a351-38acff84d905}"/>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TotalTime>
  <Words>933</Words>
  <Application>Microsoft Macintosh PowerPoint</Application>
  <PresentationFormat>Widescreen</PresentationFormat>
  <Paragraphs>312</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Al Bayan Plain</vt:lpstr>
      <vt:lpstr>Arial</vt:lpstr>
      <vt:lpstr>Bangla MN</vt:lpstr>
      <vt:lpstr>Calibri</vt:lpstr>
      <vt:lpstr>Courier New</vt:lpstr>
      <vt:lpstr>Gurmukhi MN</vt:lpstr>
      <vt:lpstr>Times New Roman</vt:lpstr>
      <vt:lpstr>Wingdings</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ziyan zhao</cp:lastModifiedBy>
  <cp:revision>44</cp:revision>
  <dcterms:created xsi:type="dcterms:W3CDTF">2020-05-27T15:14:23Z</dcterms:created>
  <dcterms:modified xsi:type="dcterms:W3CDTF">2020-10-14T10:59:06Z</dcterms:modified>
</cp:coreProperties>
</file>